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201168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产品站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274320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Apple 品质对标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0" y="3657600"/>
            <a:ext cx="118872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0" y="402336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指导手册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02920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505050"/>
                </a:solidFill>
                <a:latin typeface="PingFang SC"/>
                <a:ea typeface="PingFang SC"/>
              </a:defRPr>
            </a:pPr>
            <a:r>
              <a:t>基于 Jony Ive / Esslinger / Dieter Rams 设计哲学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539496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3C3C3C"/>
                </a:solidFill>
                <a:latin typeface="PingFang SC"/>
                <a:ea typeface="PingFang SC"/>
              </a:defRPr>
            </a:pPr>
            <a:r>
              <a:t>Apple Human Interface Guidelines 2025 · Liquid Glass · iOS 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594360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323232"/>
                </a:solidFill>
                <a:latin typeface="PingFang SC"/>
                <a:ea typeface="PingFang SC"/>
              </a:defRPr>
            </a:pPr>
            <a:r>
              <a:t>v3.0 · 2026.03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45720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设计哲学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设计驱动工程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0" y="1554480"/>
            <a:ext cx="1188720" cy="27432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"设计不是工程的下游——它是工程的上游。</a:t>
            </a:r>
            <a:br/>
            <a:r>
              <a:t>不是先做好电路板再给它包一个壳子，</a:t>
            </a:r>
            <a:br/>
            <a:r>
              <a:t>而是先定义用户应该有什么样的体验，</a:t>
            </a:r>
            <a:br/>
            <a:r>
              <a:t>然后反向要求工程去实现。"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3200400"/>
            <a:ext cx="2011680" cy="292608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3200400"/>
            <a:ext cx="2011680" cy="36576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333756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1983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6576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Esslinger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1148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白雪公主设计语言</a:t>
            </a:r>
            <a:br/>
            <a:r>
              <a:t>极简功能主义为外 · 情感化为内核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34640" y="3200400"/>
            <a:ext cx="2011680" cy="292608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34640" y="3200400"/>
            <a:ext cx="201168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926080" y="333756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1997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26080" y="36576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Jobs + 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26080" y="41148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双子星相遇</a:t>
            </a:r>
            <a:br/>
            <a:r>
              <a:t>乔布斯决定做什么 · Ive 决定怎么做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120640" y="3200400"/>
            <a:ext cx="2011680" cy="292608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120640" y="3200400"/>
            <a:ext cx="201168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212079" y="333756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2007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2079" y="36576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iPhone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2079" y="41148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设计驱动工程的巅峰</a:t>
            </a:r>
            <a:br/>
            <a:r>
              <a:t>一个按键 · 全玻璃面板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406640" y="3200400"/>
            <a:ext cx="2011680" cy="292608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406640" y="3200400"/>
            <a:ext cx="2011680" cy="36576"/>
          </a:xfrm>
          <a:prstGeom prst="rect">
            <a:avLst/>
          </a:prstGeom>
          <a:solidFill>
            <a:srgbClr val="AF52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498079" y="333756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AF52DE"/>
                </a:solidFill>
                <a:latin typeface="PingFang SC"/>
                <a:ea typeface="PingFang SC"/>
              </a:defRPr>
            </a:pPr>
            <a:r>
              <a:t>2013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36576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iOS 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98079" y="41148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扁平化 UI · 功能主义统治</a:t>
            </a:r>
            <a:br/>
            <a:r>
              <a:t>更高效 · 更标准化 · 更组件化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692640" y="3200400"/>
            <a:ext cx="2011680" cy="292608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692640" y="3200400"/>
            <a:ext cx="2011680" cy="36576"/>
          </a:xfrm>
          <a:prstGeom prst="rect">
            <a:avLst/>
          </a:prstGeom>
          <a:solidFill>
            <a:srgbClr val="5AC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784080" y="333756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5AC8FA"/>
                </a:solidFill>
                <a:latin typeface="PingFang SC"/>
                <a:ea typeface="PingFang SC"/>
              </a:defRPr>
            </a:pPr>
            <a:r>
              <a:t>2025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784080" y="36576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Liquid Glass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84080" y="41148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iOS 26 · 材质即层次</a:t>
            </a:r>
            <a:br/>
            <a:r>
              <a:t>前景与背景的视觉分离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60320" y="3749039"/>
            <a:ext cx="274320" cy="18288"/>
          </a:xfrm>
          <a:prstGeom prst="rect">
            <a:avLst/>
          </a:prstGeom>
          <a:solidFill>
            <a:srgbClr val="3C3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846319" y="3749039"/>
            <a:ext cx="274320" cy="18288"/>
          </a:xfrm>
          <a:prstGeom prst="rect">
            <a:avLst/>
          </a:prstGeom>
          <a:solidFill>
            <a:srgbClr val="3C3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132319" y="3749039"/>
            <a:ext cx="274320" cy="18288"/>
          </a:xfrm>
          <a:prstGeom prst="rect">
            <a:avLst/>
          </a:prstGeom>
          <a:solidFill>
            <a:srgbClr val="3C3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9418319" y="3749039"/>
            <a:ext cx="274320" cy="18288"/>
          </a:xfrm>
          <a:prstGeom prst="rect">
            <a:avLst/>
          </a:prstGeom>
          <a:solidFill>
            <a:srgbClr val="3C3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3657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Ive 的三种能力 → 产品站的三个维度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0" y="822960"/>
            <a:ext cx="1188720" cy="27432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548640" y="1188720"/>
            <a:ext cx="3474720" cy="2286000"/>
          </a:xfrm>
          <a:prstGeom prst="roundRect">
            <a:avLst/>
          </a:prstGeom>
          <a:solidFill>
            <a:srgbClr val="F2F2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188720"/>
            <a:ext cx="3474720" cy="36576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37160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审美判断力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73736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维度一 · 体验一致性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19456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视觉 DNA 的统一管理</a:t>
            </a:r>
            <a:br/>
            <a:r>
              <a:t>双轨制：旗舰轨 vs 大众轨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8640" y="3749039"/>
            <a:ext cx="3474720" cy="1371600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48640" y="3749039"/>
            <a:ext cx="36576" cy="1371600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840480"/>
            <a:ext cx="31089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"各个产品都有自己独立发展的设计语言</a:t>
            </a:r>
            <a:br/>
            <a:r>
              <a:t>——这正是乔布斯要解决的问题"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89120" y="1188720"/>
            <a:ext cx="3474720" cy="2286000"/>
          </a:xfrm>
          <a:prstGeom prst="roundRect">
            <a:avLst/>
          </a:prstGeom>
          <a:solidFill>
            <a:srgbClr val="F2F2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389120" y="1188720"/>
            <a:ext cx="347472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137160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创作渴望 + 情感化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173736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维度二 · 情感化交互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219456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通感 · 幽默 · 物理感动效</a:t>
            </a:r>
            <a:br/>
            <a:r>
              <a:t>性能即情感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389120" y="3749039"/>
            <a:ext cx="3474720" cy="1371600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389120" y="3749039"/>
            <a:ext cx="36576" cy="1371600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0" y="3840480"/>
            <a:ext cx="31089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"它为 Apple 融入了一些奇怪的幽默感</a:t>
            </a:r>
            <a:br/>
            <a:r>
              <a:t>——像电影彩蛋一样的冷梗"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0" y="1188720"/>
            <a:ext cx="3474720" cy="2286000"/>
          </a:xfrm>
          <a:prstGeom prst="roundRect">
            <a:avLst/>
          </a:prstGeom>
          <a:solidFill>
            <a:srgbClr val="F2F2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229600" y="1188720"/>
            <a:ext cx="347472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412480" y="137160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工程工艺理解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80" y="173736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维度三 · 极简 + 技术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12480" y="219456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内容层级 · 自适应加载</a:t>
            </a:r>
            <a:br/>
            <a:r>
              <a:t>Canvas 解码 · 渐进式降级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229600" y="3749039"/>
            <a:ext cx="3474720" cy="1371600"/>
          </a:xfrm>
          <a:prstGeom prst="round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8229600" y="3749039"/>
            <a:ext cx="36576" cy="137160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412480" y="3840480"/>
            <a:ext cx="310896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"10% 时间完成设计</a:t>
            </a:r>
            <a:br/>
            <a:r>
              <a:t>90% 时间协调工程与制造"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8640" y="5394960"/>
            <a:ext cx="11064240" cy="1097280"/>
          </a:xfrm>
          <a:prstGeom prst="rect">
            <a:avLst/>
          </a:prstGeom>
          <a:solidFill>
            <a:srgbClr val="F2F2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14400" y="548640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Dieter Rams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4400" y="585216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"iPod 的造型来自博朗 T3 收音机，</a:t>
            </a:r>
            <a:br/>
            <a:r>
              <a:t>iMac 向日葵情态与博朗 LE 音箱惊人一致"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0" y="548640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Marc Newson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0" y="585216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珠宝/飞机设计师加入 Apple</a:t>
            </a:r>
            <a:br/>
            <a:r>
              <a:t>→ 科技奢侈品调性更加明确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36576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情感化设计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7315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Apple 的幽默设计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0" y="1371600"/>
            <a:ext cx="1188720" cy="27432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64592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"它为 Apple 融入了一些奇怪的幽默感" — 你的设计哲学分析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2103120"/>
            <a:ext cx="3657600" cy="96012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103120"/>
            <a:ext cx="36576" cy="960120"/>
          </a:xfrm>
          <a:prstGeom prst="rect">
            <a:avLst/>
          </a:prstGeom>
          <a:solidFill>
            <a:srgbClr val="FF2D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121408"/>
            <a:ext cx="1645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2D55"/>
                </a:solidFill>
                <a:latin typeface="PingFang SC"/>
                <a:ea typeface="PingFang SC"/>
              </a:defRPr>
            </a:pPr>
            <a:r>
              <a:t>Omggggg 5G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395727"/>
            <a:ext cx="3200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5 台 iPhone 拼出信号格造型</a:t>
            </a:r>
            <a:br/>
            <a:r>
              <a:t>5 个 g 暗喻 5G</a:t>
            </a:r>
            <a:br/>
            <a:r>
              <a:t>让用户自己发现——发现的快感</a:t>
            </a:r>
            <a:br/>
            <a:r>
              <a:t>远大于被告知的快感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2103120"/>
            <a:ext cx="3108960" cy="96012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212140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→ vivo 可借鉴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2395727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iQOO AI 功能不说"AI 赋能"</a:t>
            </a:r>
            <a:br/>
            <a:r>
              <a:t>让 AI 在页面上做一件出人意料的事</a:t>
            </a:r>
            <a:br/>
            <a:r>
              <a:t>比如自动重写一段文案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3200400"/>
            <a:ext cx="3657600" cy="96012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48640" y="3200400"/>
            <a:ext cx="36576" cy="960120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3218688"/>
            <a:ext cx="1645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需要经纪人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3493008"/>
            <a:ext cx="3200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Any more pro and</a:t>
            </a:r>
            <a:br/>
            <a:r>
              <a:t>it would need an agent.</a:t>
            </a:r>
            <a:br/>
            <a:r>
              <a:t>用幽默传递自信</a:t>
            </a:r>
            <a:br/>
            <a:r>
              <a:t>不说"很专业"而是"太专业了"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389120" y="3200400"/>
            <a:ext cx="3108960" cy="96012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0" y="321868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→ vivo 可借鉴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3493008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X 系列相机文案：</a:t>
            </a:r>
            <a:br/>
            <a:r>
              <a:t>"再强一点就该去参加</a:t>
            </a:r>
            <a:br/>
            <a:r>
              <a:t>电影节了。"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8640" y="4297679"/>
            <a:ext cx="3657600" cy="96012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48640" y="4297679"/>
            <a:ext cx="36576" cy="960120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31520" y="4315967"/>
            <a:ext cx="1645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拍·发·重复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590288"/>
            <a:ext cx="3200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Smile. Snap. Share. Repeat.</a:t>
            </a:r>
            <a:br/>
            <a:r>
              <a:t>四个动词 · 无限循环</a:t>
            </a:r>
            <a:br/>
            <a:r>
              <a:t>零参数 · 完整描述用户关系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389120" y="4297679"/>
            <a:ext cx="3108960" cy="96012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00" y="4315967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→ vivo 可借鉴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4590288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S 系列自拍文案：</a:t>
            </a:r>
            <a:br/>
            <a:r>
              <a:t>"拍。修。发。再来。"</a:t>
            </a:r>
            <a:br/>
            <a:r>
              <a:t>"好看。更好看。再拍一张。"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48640" y="5394959"/>
            <a:ext cx="3657600" cy="96012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48640" y="5394959"/>
            <a:ext cx="36576" cy="96012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31520" y="5413247"/>
            <a:ext cx="16459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值不值？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687568"/>
            <a:ext cx="3200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Worth the upgrade?</a:t>
            </a:r>
            <a:br/>
            <a:r>
              <a:t>100 percent.</a:t>
            </a:r>
            <a:br/>
            <a:r>
              <a:t>直接回答最关心的问题</a:t>
            </a:r>
            <a:br/>
            <a:r>
              <a:t>最简洁的方式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389120" y="5394959"/>
            <a:ext cx="3108960" cy="96012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0" y="5413247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→ vivo 可借鉴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0" y="5687568"/>
            <a:ext cx="2743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"换了就回不去了。"</a:t>
            </a:r>
            <a:br/>
            <a:r>
              <a:t>一句话比十页参数</a:t>
            </a:r>
            <a:br/>
            <a:r>
              <a:t>更有说服力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772400" y="2103120"/>
            <a:ext cx="3840480" cy="443484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955279" y="2194560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更多 Apple 彩蛋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955279" y="256032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969696"/>
                </a:solidFill>
                <a:latin typeface="PingFang SC"/>
                <a:ea typeface="PingFang SC"/>
              </a:defRPr>
            </a:pPr>
            <a:r>
              <a:t>· 包装盒内的"微妙布局"隐藏幽默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955279" y="3063239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969696"/>
                </a:solidFill>
                <a:latin typeface="PingFang SC"/>
                <a:ea typeface="PingFang SC"/>
              </a:defRPr>
            </a:pPr>
            <a:r>
              <a:t>· 产品页面散布"电影彩蛋式冷梗"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955279" y="356616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969696"/>
                </a:solidFill>
                <a:latin typeface="PingFang SC"/>
                <a:ea typeface="PingFang SC"/>
              </a:defRPr>
            </a:pPr>
            <a:r>
              <a:t>· 无处不在的把手设计 — 让高科技</a:t>
            </a:r>
            <a:br/>
            <a:r>
              <a:t>  产品看起来可以"拎起来就走"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955279" y="406908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969696"/>
                </a:solidFill>
                <a:latin typeface="PingFang SC"/>
                <a:ea typeface="PingFang SC"/>
              </a:defRPr>
            </a:pPr>
            <a:r>
              <a:t>· 145 元的眼镜布 / 6999 元爱马仕表带</a:t>
            </a:r>
            <a:br/>
            <a:r>
              <a:t>  — 科技奢侈品化的极致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955279" y="457200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969696"/>
                </a:solidFill>
                <a:latin typeface="PingFang SC"/>
                <a:ea typeface="PingFang SC"/>
              </a:defRPr>
            </a:pPr>
          </a:p>
        </p:txBody>
      </p:sp>
      <p:sp>
        <p:nvSpPr>
          <p:cNvPr id="41" name="TextBox 40"/>
          <p:cNvSpPr txBox="1"/>
          <p:nvPr/>
        </p:nvSpPr>
        <p:spPr>
          <a:xfrm>
            <a:off x="7955279" y="507492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你的 PDF 精准捕捉：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955279" y="5577840"/>
            <a:ext cx="3474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"在 Apple 的官网上只能看见产品</a:t>
            </a:r>
            <a:br/>
            <a:r>
              <a:t>  没有代言 · 没有明星</a:t>
            </a:r>
            <a:br/>
            <a:r>
              <a:t>  产品就是他们的海洋"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36576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向自然致敬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7315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Apple 动效的底层逻辑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0" y="1371600"/>
            <a:ext cx="1188720" cy="27432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548640" y="1645920"/>
            <a:ext cx="2743200" cy="82296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45920"/>
            <a:ext cx="36576" cy="82296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69164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夜晚的降临是有加速度的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05740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阴影动效有精致的加速度曲线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74720" y="1645920"/>
            <a:ext cx="4114800" cy="82296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0" y="169164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所有 transition 用 ease-out / spring</a:t>
            </a:r>
            <a:br/>
            <a:r>
              <a:t>禁止 linear 匀速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0" y="2103120"/>
            <a:ext cx="3749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cubic-bezier(0.25, 0.1, 0.25, 1)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2606040"/>
            <a:ext cx="2743200" cy="82296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48640" y="2606040"/>
            <a:ext cx="36576" cy="82296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265176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流水冲刷的石头没有开模线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01752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外壳追求 unibody 无缝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474720" y="2606040"/>
            <a:ext cx="4114800" cy="82296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0" y="265176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页面 section 之间不用分割线</a:t>
            </a:r>
            <a:br/>
            <a:r>
              <a:t>用留白和色彩自然过渡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0" y="3063240"/>
            <a:ext cx="3749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border: none; gap: 0;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566160"/>
            <a:ext cx="2743200" cy="82296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548640" y="3566160"/>
            <a:ext cx="36576" cy="82296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361188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生物的皮肤是极致光顺的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397764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产品面和 UI 边是高曲率转角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474720" y="3566160"/>
            <a:ext cx="4114800" cy="82296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657600" y="361188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所有圆角使用连续曲率</a:t>
            </a:r>
            <a:br/>
            <a:r>
              <a:t>不用直角硬切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57600" y="4023360"/>
            <a:ext cx="3749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border-radius: 连续曲率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48640" y="4526280"/>
            <a:ext cx="2743200" cy="82296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48640" y="4526280"/>
            <a:ext cx="36576" cy="82296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31520" y="457200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重力让物体有惯性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493776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滑动有惯性减速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474720" y="4526280"/>
            <a:ext cx="4114800" cy="82296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657600" y="457200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滚动动画跟随物理模型</a:t>
            </a:r>
            <a:br/>
            <a:r>
              <a:t>不是线性插值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57600" y="4983480"/>
            <a:ext cx="3749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requestAnimationFrame + 物理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48640" y="5486400"/>
            <a:ext cx="2743200" cy="82296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" y="5486400"/>
            <a:ext cx="36576" cy="822960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31520" y="553212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光线从高处来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1520" y="589788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产品 CG 单侧顶光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3474720" y="5486400"/>
            <a:ext cx="4114800" cy="82296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3657600" y="553212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Rembrandt 布光是默认方案</a:t>
            </a:r>
            <a:br/>
            <a:r>
              <a:t>不是可选项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657600" y="5943600"/>
            <a:ext cx="374903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45° 侧上方定向光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863840" y="1645920"/>
            <a:ext cx="3749039" cy="480060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046720" y="173736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出处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046720" y="2103120"/>
            <a:ext cx="338328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"夜晚的降临是有加速度的，</a:t>
            </a:r>
            <a:br/>
            <a:r>
              <a:t>所以 Apple 网页内的阴影动效</a:t>
            </a:r>
            <a:br/>
            <a:r>
              <a:t>都有着精致的加速度曲线。</a:t>
            </a:r>
            <a:br/>
            <a:br/>
            <a:r>
              <a:t>被流水冲刷的石头表面，</a:t>
            </a:r>
            <a:br/>
            <a:r>
              <a:t>应该是没有开模线的。</a:t>
            </a:r>
            <a:br/>
            <a:r>
              <a:t>所以 Apple 的外壳让工业制品</a:t>
            </a:r>
            <a:br/>
            <a:r>
              <a:t>像流水的造物一样纯粹无缝。</a:t>
            </a:r>
            <a:br/>
            <a:br/>
            <a:r>
              <a:t>生物的皮肤是极致的光顺的。</a:t>
            </a:r>
            <a:br/>
            <a:r>
              <a:t>所以 Apple 产品的面和 UI 的边</a:t>
            </a:r>
            <a:br/>
            <a:r>
              <a:t>必须是高曲率的转角连接。"</a:t>
            </a:r>
          </a:p>
          <a:p>
            <a:br/>
            <a:pPr>
              <a:spcBef>
                <a:spcPts val="800"/>
              </a:spcBef>
              <a:defRPr sz="900" b="0">
                <a:solidFill>
                  <a:srgbClr val="FF9500"/>
                </a:solidFill>
                <a:latin typeface="PingFang SC"/>
              </a:defRPr>
            </a:pPr>
            <a:r>
              <a:t>— 你的 Apple 体验设计分析 PDF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36576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维度一 · 体验一致性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7315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双轨制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0" y="1188720"/>
            <a:ext cx="1188720" cy="27432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463040"/>
            <a:ext cx="5394960" cy="5029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217920" y="1463040"/>
            <a:ext cx="5394960" cy="5029200"/>
          </a:xfrm>
          <a:prstGeom prst="roundRect">
            <a:avLst/>
          </a:prstGeom>
          <a:solidFill>
            <a:srgbClr val="F2F2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5544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🔵 旗舰轨 · X / iQOO Ultra / X Fold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01168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背景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201168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纯黑 #000 ~ #1A1A1A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51460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光源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1680" y="25146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Rembrandt 单侧点光源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色彩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11680" y="301752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≤ 2 色 · 极度克制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352044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文案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80" y="352044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精确 · 克制 · 权威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402336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动效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1680" y="402336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缓慢 · ease-out · 有重量感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452628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模特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11680" y="452628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专业气质 / 不使用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502920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CG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11680" y="50292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暗调 · 金属高光 · 悬浮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55321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字体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11680" y="553212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≥ 18px · Bold · ≤ 2 字样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15544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AF52DE"/>
                </a:solidFill>
                <a:latin typeface="PingFang SC"/>
                <a:ea typeface="PingFang SC"/>
              </a:defRPr>
            </a:pPr>
            <a:r>
              <a:t>🟣 大众轨 · S / Y / iQOO 中端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201168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背景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201168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产品色低饱和延伸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251460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光源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25146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漫反射环境光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30175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色彩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680960" y="301752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≤ 3 色 · 允许产品色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92240" y="352044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文案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352044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口语化 · 幽默 · 生活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92240" y="402336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动效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80960" y="402336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轻快 · spring · 弹性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92240" y="452628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模特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452628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年轻 · 多元 · 活力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92240" y="502920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CG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680960" y="50292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亮调 · 柔和 · 场景化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92240" y="55321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字体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553212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2C2C2E"/>
                </a:solidFill>
                <a:latin typeface="PingFang SC"/>
                <a:ea typeface="PingFang SC"/>
              </a:defRPr>
            </a:pPr>
            <a:r>
              <a:t>≥ 16px · Semibold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3657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文案情感化转化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0" y="822960"/>
            <a:ext cx="1188720" cy="27432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1097280"/>
            <a:ext cx="11064240" cy="25603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097280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Before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97680" y="1097280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After · Apple 风格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03920" y="1097280"/>
            <a:ext cx="31089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手法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389888"/>
            <a:ext cx="11064240" cy="411480"/>
          </a:xfrm>
          <a:prstGeom prst="rect">
            <a:avLst/>
          </a:prstGeom>
          <a:solidFill>
            <a:srgbClr val="F2F2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1389888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"7025mAh 超大容量电池"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89120" y="1389888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"两天的从容。"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95360" y="1389888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感受替代数字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1828800"/>
            <a:ext cx="1106424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1828800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"1.15mm 行业最窄边框"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0" y="182880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"1.15 毫米。然后，什么都没有了。"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5360" y="182880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戏剧停顿 + 通感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267712"/>
            <a:ext cx="11064240" cy="411480"/>
          </a:xfrm>
          <a:prstGeom prst="rect">
            <a:avLst/>
          </a:prstGeom>
          <a:solidFill>
            <a:srgbClr val="F2F2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2267712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"50MP 主摄 f/1.6 OIS"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389120" y="2267712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"你的视界，未经修饰。"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95360" y="2267712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价值主张替代参数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2706624"/>
            <a:ext cx="1106424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2706624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"120Hz 自适应刷新率"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89120" y="2706624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"每一次触碰，都有生命力。"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95360" y="2706624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通感（触觉→生命）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3145536"/>
            <a:ext cx="11064240" cy="411480"/>
          </a:xfrm>
          <a:prstGeom prst="rect">
            <a:avLst/>
          </a:prstGeom>
          <a:solidFill>
            <a:srgbClr val="F2F2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" y="3145536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"IP68 防水防尘"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89120" y="3145536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"雨中解锁。运动后解锁。总之，就是解锁。"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95360" y="3145536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场景穷举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8640" y="3584448"/>
            <a:ext cx="1106424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" y="3584448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"天玑 9500 旗舰芯片"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89120" y="3584448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"天玑 9500。3nm。不妥协。"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95360" y="3584448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事实即权威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8640" y="4023360"/>
            <a:ext cx="11064240" cy="411480"/>
          </a:xfrm>
          <a:prstGeom prst="rect">
            <a:avLst/>
          </a:prstGeom>
          <a:solidFill>
            <a:srgbClr val="F2F2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0080" y="4023360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"5G 网络"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389120" y="4023360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用 5 台手机拼出信号格 + "Omggggg"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595360" y="402336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视觉双关 + 惊叹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48640" y="4462272"/>
            <a:ext cx="11064240" cy="4114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40080" y="4462272"/>
            <a:ext cx="34747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"专业级影像系统"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389120" y="4462272"/>
            <a:ext cx="40233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41414"/>
                </a:solidFill>
                <a:latin typeface="PingFang SC"/>
                <a:ea typeface="PingFang SC"/>
              </a:defRPr>
            </a:pPr>
            <a:r>
              <a:t>"再强一点就该去参加电影节了。"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595360" y="4462272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幽默传递自信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48640" y="5029200"/>
            <a:ext cx="11064240" cy="14630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31520" y="512064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旗舰线 · 精确性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1520" y="5440680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· 短句 ≤ 10 词 · 句号断开节奏</a:t>
            </a:r>
            <a:br/>
            <a:r>
              <a:t>· 禁止 amazing / 震撼 / 极致</a:t>
            </a:r>
            <a:br/>
            <a:r>
              <a:t>· 数字驱动 · 术语适度露出</a:t>
            </a:r>
            <a:br/>
            <a:r>
              <a:t>"Titanium. So strong. So light. So Pro."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400800" y="512064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AF52DE"/>
                </a:solidFill>
                <a:latin typeface="PingFang SC"/>
                <a:ea typeface="PingFang SC"/>
              </a:defRPr>
            </a:pPr>
            <a:r>
              <a:t>大众线 · 亲近性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00800" y="5440680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AAAAAA"/>
                </a:solidFill>
                <a:latin typeface="PingFang SC"/>
                <a:ea typeface="PingFang SC"/>
              </a:defRPr>
            </a:pPr>
            <a:r>
              <a:t>· 口语化 · 像朋友分享好物</a:t>
            </a:r>
            <a:br/>
            <a:r>
              <a:t>· 允许幽默和文字游戏</a:t>
            </a:r>
            <a:br/>
            <a:r>
              <a:t>· 场景切入 · 情感共鸣</a:t>
            </a:r>
            <a:br/>
            <a:r>
              <a:t>"Smile. Snap. Share. Repeat."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36576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维度三 · 技术工程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7315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三大技术模块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0" y="1188720"/>
            <a:ext cx="1188720" cy="27432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37160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所有方案在代码框架内完成 · 不依赖 CDN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1828800"/>
            <a:ext cx="3474720" cy="457200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347472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01168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007AFF"/>
                </a:solidFill>
                <a:latin typeface="PingFang SC"/>
                <a:ea typeface="PingFang SC"/>
              </a:defRPr>
            </a:pPr>
            <a: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80160" y="205740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千人千面自适应加载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265176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59" y="269747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设备感知（屏幕/GPU/网速/浏览器型号）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24612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59" y="329183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智能资源选择（AVIF &gt; WebP &gt; JPEG）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384048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59" y="388620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三级加载时序（预加载→懒加载→预取）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43484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59" y="448055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DPR 上限 2x · 质量随网速调整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389120" y="1828800"/>
            <a:ext cx="3474720" cy="457200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389120" y="1828800"/>
            <a:ext cx="3474720" cy="36576"/>
          </a:xfrm>
          <a:prstGeom prst="rect">
            <a:avLst/>
          </a:prstGeom>
          <a:solidFill>
            <a:srgbClr val="34C7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0" y="201168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34C759"/>
                </a:solidFill>
                <a:latin typeface="PingFang SC"/>
                <a:ea typeface="PingFang SC"/>
              </a:defRPr>
            </a:pPr>
            <a:r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20640" y="205740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渐进式升级与降级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72000" y="265176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663440" y="269747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Tier 1 Full · WebGL 3D · 4K HDR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0" y="324612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663440" y="329183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Tier 2 Standard · CSS · 1080P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0" y="384048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663440" y="388620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Tier 3 Lite · 静态图 · 无动画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572000" y="443484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663440" y="448055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网速变差 → 实时降级为静态屏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229600" y="1828800"/>
            <a:ext cx="3474720" cy="4572000"/>
          </a:xfrm>
          <a:prstGeom prst="roundRect">
            <a:avLst/>
          </a:prstGeom>
          <a:solidFill>
            <a:srgbClr val="1C1C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229600" y="1828800"/>
            <a:ext cx="3474720" cy="36576"/>
          </a:xfrm>
          <a:prstGeom prst="rect">
            <a:avLst/>
          </a:prstGeom>
          <a:solidFill>
            <a:srgbClr val="FF95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412480" y="201168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9500"/>
                </a:solidFill>
                <a:latin typeface="PingFang SC"/>
                <a:ea typeface="PingFang SC"/>
              </a:defRPr>
            </a:pPr>
            <a:r>
              <a:t>C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961120" y="2057400"/>
            <a:ext cx="2560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移动端视频解码优化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8412480" y="265176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503920" y="269747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Canvas 解码绕过国产浏览器劫持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412480" y="324612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03920" y="329183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P1 CSS/SVG → P2 Lottie → P3 Canvas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8412480" y="384048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503920" y="3886200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P4 WebGL → P5 序列帧（最后手段）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8412480" y="4434840"/>
            <a:ext cx="3108960" cy="502920"/>
          </a:xfrm>
          <a:prstGeom prst="roundRect">
            <a:avLst/>
          </a:prstGeom>
          <a:solidFill>
            <a:srgbClr val="262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503920" y="4480559"/>
            <a:ext cx="29260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B4B4B4"/>
                </a:solidFill>
                <a:latin typeface="PingFang SC"/>
                <a:ea typeface="PingFang SC"/>
              </a:defRPr>
            </a:pPr>
            <a:r>
              <a:t>· H.264 Baseline · -movflags +faststart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1371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87878"/>
                </a:solidFill>
                <a:latin typeface="PingFang SC"/>
                <a:ea typeface="PingFang SC"/>
              </a:defRPr>
            </a:pPr>
            <a:r>
              <a:t>"在每个消费者都可贴上标签，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192024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787878"/>
                </a:solidFill>
                <a:latin typeface="PingFang SC"/>
                <a:ea typeface="PingFang SC"/>
              </a:defRPr>
            </a:pPr>
            <a:r>
              <a:t>每个用户都有精准触达和转化策略的今天，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246888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你在 Apple 的官网上却还是只能看见他的产品。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2004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没有代言，没有明星，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49039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A0A0A0"/>
                </a:solidFill>
                <a:latin typeface="PingFang SC"/>
                <a:ea typeface="PingFang SC"/>
              </a:defRPr>
            </a:pPr>
            <a:r>
              <a:t>也没有清晰定位的用户形象。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0" y="4480560"/>
            <a:ext cx="1188720" cy="36576"/>
          </a:xfrm>
          <a:prstGeom prst="rect">
            <a:avLst/>
          </a:prstGeom>
          <a:solidFill>
            <a:srgbClr val="007A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828800" y="475488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因为产品就是他们的海洋。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566928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E8E93"/>
                </a:solidFill>
                <a:latin typeface="PingFang SC"/>
                <a:ea typeface="PingFang SC"/>
              </a:defRPr>
            </a:pPr>
            <a:r>
              <a:t>— 你的 Apple 体验设计分析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621792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323232"/>
                </a:solidFill>
                <a:latin typeface="PingFang SC"/>
                <a:ea typeface="PingFang SC"/>
              </a:defRPr>
            </a:pPr>
            <a:r>
              <a:t>产品站 Apple 品质对标指导手册 · v3.0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