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产品站 Apple 品质对标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指导手册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体验一致性  ·  情感化交互  ·  极简主义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6692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505050"/>
                </a:solidFill>
                <a:latin typeface="PingFang SC"/>
                <a:ea typeface="PingFang SC"/>
              </a:defRPr>
            </a:pPr>
            <a:r>
              <a:t>v2.0  ·  2026.03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技术模块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移动端视频解码优化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645920"/>
            <a:ext cx="5029200" cy="164592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73736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🔴 核心挑战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46634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UC / OPPO / vivo / 百度 / QQ 浏览器</a:t>
            </a:r>
            <a:br/>
            <a:r>
              <a:t>对 &lt;video&gt; 标签的非标准限制：</a:t>
            </a:r>
          </a:p>
          <a:p>
            <a:pPr>
              <a:spcBef>
                <a:spcPts val="600"/>
              </a:spcBef>
              <a:defRPr sz="1000" b="0">
                <a:solidFill>
                  <a:srgbClr val="C8C8C8"/>
                </a:solidFill>
                <a:latin typeface="PingFang SC"/>
              </a:defRPr>
            </a:pPr>
            <a:r>
              <a:t>· 自动劫持播放器 · 强制全屏</a:t>
            </a:r>
            <a:br/>
            <a:r>
              <a:t>· 阻止内联播放 · 添加广告覆盖层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645920"/>
            <a:ext cx="5029200" cy="164592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73736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✅ Canvas 解码方案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103120"/>
            <a:ext cx="46634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不使用 &lt;video&gt; 标签</a:t>
            </a:r>
            <a:br/>
            <a:r>
              <a:t>将视频解码后逐帧绘制到 &lt;canvas&gt;</a:t>
            </a:r>
          </a:p>
          <a:p>
            <a:pPr>
              <a:spcBef>
                <a:spcPts val="600"/>
              </a:spcBef>
              <a:defRPr sz="1000" b="0">
                <a:solidFill>
                  <a:srgbClr val="C8C8C8"/>
                </a:solidFill>
                <a:latin typeface="PingFang SC"/>
              </a:defRPr>
            </a:pPr>
            <a:r>
              <a:t>浏览器无法劫持 Canvas 渲染</a:t>
            </a:r>
            <a:br/>
            <a:r>
              <a:t>兼容所有国产浏览器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657600"/>
            <a:ext cx="10698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动效实现优先级（降低序列帧依赖）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4114800"/>
            <a:ext cx="10698480" cy="4114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16052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41605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CSS / SVG 动画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1605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纯代码，零下载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005840" y="4617720"/>
            <a:ext cx="10149840" cy="4114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88720" y="466344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37360" y="46634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Lottie (JSON)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46320" y="46634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矢量动画，&lt; 100KB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280160" y="5120640"/>
            <a:ext cx="9601200" cy="4114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463040" y="5166359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11680" y="516635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视频 + Canvas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0640" y="51663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复杂动效，H.264 Baseline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554480" y="5623560"/>
            <a:ext cx="9052559" cy="4114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737360" y="566928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0" y="566928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WebGL / Three.js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94960" y="56692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实时 3D，仅 Tier 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828800" y="6126480"/>
            <a:ext cx="8503919" cy="41148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011680" y="6172200"/>
            <a:ext cx="457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60320" y="61722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序列帧（最后手段）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69280" y="61722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必须 sprite sheet + WebP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维度三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极简主义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Minimalism with Depth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6576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简洁但不简单。</a:t>
            </a:r>
            <a:br/>
            <a:r>
              <a:t>以产品为绝对中心，减少一切不必要的元素，</a:t>
            </a:r>
            <a:br/>
            <a:r>
              <a:t>但在必须存在的元素上做到极致丰富。</a:t>
            </a:r>
            <a:br/>
            <a:br/>
            <a:r>
              <a:t>Less is more, but detail is everything.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66928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— Dieter Rams × Mies van der Rohe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极简主义 · 具体规范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内容层级金字塔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00400" y="1645920"/>
            <a:ext cx="1828800" cy="45720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91840" y="164592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产品图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080" y="16459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最大面积 · 最强权重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2194560"/>
            <a:ext cx="310896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51760" y="2194560"/>
            <a:ext cx="2926079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标题文案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59" y="2194560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一句话 · 大字号 · 独立成立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920240" y="2651760"/>
            <a:ext cx="4389120" cy="36576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011680" y="265176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646464"/>
                </a:solidFill>
                <a:latin typeface="PingFang SC"/>
                <a:ea typeface="PingFang SC"/>
              </a:defRPr>
            </a:pPr>
            <a:r>
              <a:t>辅助描述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6517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2-3 句补充（可读可不读）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280160" y="3108960"/>
            <a:ext cx="5669280" cy="3200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71600" y="310896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参数 / 规格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31089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底层 · 供主动查阅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文案四铁律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155448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0" y="160020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❶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40880" y="16002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一个模块一个核心信息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205740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0" y="21031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❷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40880" y="210312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标题独立成立（不依赖正文）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0" y="256032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83680" y="2606039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40880" y="2606039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减 50% 修饰词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0" y="306324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83680" y="310896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80" y="310896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参数下沉至 Spec 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3840480"/>
            <a:ext cx="10698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UI 元素极简规范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31520" y="429768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8680" y="431596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导航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457200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透明 sticky bar · ≤ 7 入口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480559" y="429768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617720" y="431596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CTA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17720" y="457200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每 section 最多 1 个 Learn more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29600" y="429768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66760" y="431596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Icon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66760" y="457200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仅 Spec 区使用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493776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68680" y="495604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分隔线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8680" y="521208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不用 · 以留白和色彩做分割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4480559" y="493776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617720" y="495604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17720" y="521208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每页 ≤ 3 色 · 旗舰 ≤ 2 色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229600" y="4937760"/>
            <a:ext cx="3474720" cy="54864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366760" y="4956048"/>
            <a:ext cx="1097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留白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366760" y="5212080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产品图周围 ≥ 40% · 文字宽度 ≤ 60%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执行落地清单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05840"/>
            <a:ext cx="10698480" cy="256032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914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优先级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1005840"/>
            <a:ext cx="914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时间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1005840"/>
            <a:ext cx="8686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动作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298448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2984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7360" y="12984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129844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建立旗舰/大众双轨文案语气规范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63677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163677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7360" y="163677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1636776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建立双轨色彩系统（旗舰色板+大众色板）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1975104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197510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37360" y="197510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0" y="1975104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全站首屏 LCP 性能审计（目标 &lt; 2.5s）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31343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231343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37360" y="231343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2313432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删除装饰性分割线/无功能色块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2651760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26517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7360" y="26517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0" y="265176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动画 timing 从 linear → ease-out/spring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299008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29900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37360" y="29900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3200" y="2990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首屏图片 → AVIF/WebP + preload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3328415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33284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P0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37360" y="33284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立即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3200" y="3328415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实现设备能力检测模块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3666744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31520" y="36667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37360" y="36667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0" y="3666744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重写 X 系列旗舰文案（减 50% 修饰词）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4005072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31520" y="40050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37360" y="40050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43200" y="4005072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旗舰 CG 统一 Rembrandt 布光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1520" y="4343400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31520" y="4343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737360" y="4343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43200" y="434340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实现三级体验梯度 Full/Standard/Lite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" y="4681728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31520" y="468172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737360" y="468172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743200" y="468172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实现 Canvas 视频解码（绕过国产浏览器）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31520" y="502005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31520" y="50200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P1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737360" y="50200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本月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743200" y="5020056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参数从叙事区下沉至 Spec 区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31520" y="5358383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31520" y="53583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737360" y="53583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43200" y="5358383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旗舰滚动驱动 3D 旋转交互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1520" y="569671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56967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737360" y="56967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43200" y="5696712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建立"展开详情"卖点组件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31520" y="6035040"/>
            <a:ext cx="10698480" cy="320040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731520" y="60350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P2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737360" y="60350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下季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743200" y="6035040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Lottie 替代序列帧迁移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"Simplicity is not the absence of clutter.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Simplicity is achieved when everything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has a reason for being there."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389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— Jony 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0" y="5029200"/>
            <a:ext cx="9144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5486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505050"/>
                </a:solidFill>
                <a:latin typeface="PingFang SC"/>
                <a:ea typeface="PingFang SC"/>
              </a:defRPr>
            </a:pPr>
            <a:r>
              <a:t>vivo 产品站 Apple 品质对标指导手册  ·  v2.0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Apple 人机界面指南 · 三大设计原则</a:t>
            </a:r>
          </a:p>
        </p:txBody>
      </p:sp>
      <p:sp>
        <p:nvSpPr>
          <p:cNvPr id="3" name="Rectangle 2"/>
          <p:cNvSpPr/>
          <p:nvPr/>
        </p:nvSpPr>
        <p:spPr>
          <a:xfrm>
            <a:off x="5669280" y="1005840"/>
            <a:ext cx="9144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463040"/>
            <a:ext cx="3383280" cy="25603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3383280" cy="54864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73736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层次感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Hierarchy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743200"/>
            <a:ext cx="2834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建立清晰的视觉层次，使核心内容</a:t>
            </a:r>
            <a:br/>
            <a:r>
              <a:t>与次要元素自然区分。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59" y="1463040"/>
            <a:ext cx="3383280" cy="25603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480559" y="1463040"/>
            <a:ext cx="3383280" cy="54864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79" y="173736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和谐感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79" y="228600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Harmony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79" y="2743200"/>
            <a:ext cx="2834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跟随硬件与软件的同心设计，</a:t>
            </a:r>
            <a:br/>
            <a:r>
              <a:t>打造各元素之间的一体感。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463040"/>
            <a:ext cx="3383280" cy="25603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229600" y="1463040"/>
            <a:ext cx="3383280" cy="54864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503920" y="1737360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一致性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03920" y="228600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Consistency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03920" y="2743200"/>
            <a:ext cx="2834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采用平台惯例保持设计一致，</a:t>
            </a:r>
            <a:br/>
            <a:r>
              <a:t>适应各种设备与场景。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43891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本手册将这三大原则映射为产品站的三个可执行维度：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4937760"/>
            <a:ext cx="3383280" cy="146304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31520" y="4937760"/>
            <a:ext cx="3383280" cy="4572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12064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维度一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53949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体验一致性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58521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一致性 → 产品线视觉DNA统一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80559" y="4937760"/>
            <a:ext cx="3383280" cy="146304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480559" y="4937760"/>
            <a:ext cx="3383280" cy="4572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79" y="512064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维度二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54879" y="53949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情感化交互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79" y="58521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和谐感 → 交互自然、性能流畅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0" y="4937760"/>
            <a:ext cx="3383280" cy="1463040"/>
          </a:xfrm>
          <a:prstGeom prst="round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229600" y="4937760"/>
            <a:ext cx="3383280" cy="4572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503920" y="5120640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维度三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03920" y="53949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极简主义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03920" y="58521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层次感 → 以产品为中心的信息架构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维度一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体验一致性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Experience Consistency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6576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每一条产品线都应拥有一条清晰的视觉 DNA。</a:t>
            </a:r>
            <a:br/>
            <a:r>
              <a:t>从旗舰到入门，用户一眼便能识别这是同一个品牌，</a:t>
            </a:r>
            <a:br/>
            <a:r>
              <a:t>但又能在毫秒之间感知到产品定位的差异。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486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—— 双轨制：两套系统，一个品牌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双轨制 · 旗舰轨 vs 大众轨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5212080" cy="530352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217920" y="1097280"/>
            <a:ext cx="5212080" cy="53035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1887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🔵 旗舰轨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5544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X 系列 · iQOO Ultra · X 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0116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0116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#000000 ~ #1A1A1A 深色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5603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25603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单侧 Rembrandt 点光源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1089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310896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极度克制（黑/灰/金属色）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6576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6576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冷静 · 克制 · 精确 · 权威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2062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42062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缓慢 · 有重量感 · ease-out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7548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7548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成熟/专业，或不使用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3035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气质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53035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科技精英 · 专业工具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11887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AF52DE"/>
                </a:solidFill>
                <a:latin typeface="PingFang SC"/>
                <a:ea typeface="PingFang SC"/>
              </a:defRPr>
            </a:pPr>
            <a:r>
              <a:t>🟣 大众轨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155448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 系列 · Y 系列 · iQOO 中端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20116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0" y="20116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浅色/彩色（产品色延伸）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25603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0" y="25603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漫反射环境光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31089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0" y="310896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允许彩色，控制饱和度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36576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0" y="36576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口语化 · 幽默 · 生活化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0" y="42062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0" y="420624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轻快 · 弹性 · spring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47548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0" y="475488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年轻 · 多元 · 活力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83680" y="53035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气质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72400" y="53035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生活伙伴 · 年轻文化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文案规范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旗舰线 · 精确性（Precision）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5448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7276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短句架构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4560" y="157276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单句 ≤ 10 词，句号断开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81051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"Titanium. So strong. So light. So Pro."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14884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16712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禁用泛化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94560" y="216712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禁止 amazing / 震撼 / 极致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40487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"用结构制造冲击，不靠形容词"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274320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276148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数字驱动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276148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用数字替代模糊描述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299923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"Up to 33 hours video playback"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333756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35584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术语露出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94560" y="335584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适度展示技术含量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359359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"A19 Pro chip with Neural Accelerators"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大众线 · 亲近性（Approachability）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155448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157276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口语化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63840" y="157276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像朋友分享好物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181051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"Even more delightful. Even more durable."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214884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0" y="216712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允许幽默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216712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轻松文字游戏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3680" y="240487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"Any more pro and it would need an agent."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0" y="274320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83680" y="276148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场景切入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63840" y="276148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从生活场景开始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83680" y="299923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"Smile. Snap. Share. Repeat."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00800" y="3337560"/>
            <a:ext cx="5029200" cy="5029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583680" y="335584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情感共鸣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63840" y="3355848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感受替代说明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0" y="3593592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"Worth the upgrade? 100 percent."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1520" y="411480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情感化文案转化示例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31520" y="4572000"/>
            <a:ext cx="10698480" cy="27432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31520" y="45720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Before（参数导向）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0" y="45720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After（情感化）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12480" y="457200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手法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1520" y="4892040"/>
            <a:ext cx="10698480" cy="329184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22960" y="4892040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"7025mAh 超大容量电池"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63440" y="4892040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"两天的从容。"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03920" y="4892040"/>
            <a:ext cx="2834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感受替代数字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1520" y="5239512"/>
            <a:ext cx="1069848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22960" y="5239512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"1.15mm 行业最窄边框"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63440" y="5239512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"1.15 毫米。然后，什么都没有了。"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03920" y="5239512"/>
            <a:ext cx="2834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戏剧停顿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31520" y="5586983"/>
            <a:ext cx="10698480" cy="329184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22960" y="5586983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"50MP 主摄 f/1.6 OIS"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663440" y="5586983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"你的视界，未经修饰。"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503920" y="5586983"/>
            <a:ext cx="2834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价值主张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31520" y="5934456"/>
            <a:ext cx="1069848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22960" y="5934456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"120Hz 自适应刷新率"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663440" y="5934456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"每一次触碰，都有生命力。"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503920" y="5934456"/>
            <a:ext cx="2834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通感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1520" y="6281927"/>
            <a:ext cx="10698480" cy="329184"/>
          </a:xfrm>
          <a:prstGeom prst="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22960" y="6281927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"IP68 防水"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63440" y="6281927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"雨中解锁。运动后解锁。总之，就是解锁。"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503920" y="6281927"/>
            <a:ext cx="28346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场景穷举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维度二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情感化设计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60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与自然交互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8404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让用户感觉网页不是在展示信息，而是在讲述故事。</a:t>
            </a:r>
            <a:br/>
            <a:r>
              <a:t>每一次滑动都有呼吸感，每一次交互都符合直觉。</a:t>
            </a:r>
            <a:br/>
            <a:r>
              <a:t>性能本身就是情感化设计不可分割的一部分。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30352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Don Norman 情感化设计三层次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0" y="5760720"/>
            <a:ext cx="2560320" cy="82296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828800" y="5760720"/>
            <a:ext cx="2560320" cy="36576"/>
          </a:xfrm>
          <a:prstGeom prst="rect">
            <a:avLst/>
          </a:prstGeom>
          <a:solidFill>
            <a:srgbClr val="FF4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58521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本能层 Visceral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65960" y="6172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首屏视觉冲击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54880" y="5760720"/>
            <a:ext cx="2560320" cy="82296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754880" y="5760720"/>
            <a:ext cx="256032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92040" y="58521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行为层 Behavioral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2040" y="6172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交互愉悦 · 滚动流畅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80960" y="5760720"/>
            <a:ext cx="2560320" cy="82296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680960" y="5760720"/>
            <a:ext cx="25603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818120" y="58521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反思层 Reflective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18120" y="6172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文案记忆 · 品牌认同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UI 与动效 · 自然交互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182880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"所有运动都必须遵循物理规律。用户应能在视觉层面感觉到重量与惯性。"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物理感动画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01168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29968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惯性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202996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滑动结束后减速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02996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ease-out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2468880"/>
            <a:ext cx="5029200" cy="38404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487168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弹簧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248716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到达位置后微弹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248716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spring curve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2926080"/>
            <a:ext cx="5029200" cy="384048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2944368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重力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294436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下落/上浮加速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294436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rAF + 物理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3383280"/>
            <a:ext cx="5029200" cy="38404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401568"/>
            <a:ext cx="914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摩擦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340156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拖拽有阻力感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340156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GSAP inertia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023360"/>
            <a:ext cx="5029200" cy="73152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11480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⛔ 禁止：linear 匀速运动 · 无缓动瞬变 · 全元素同时启动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16459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滚动叙事（Scroll-triggered Storytelling）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210312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83680" y="2148839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用户滚动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214883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产品随滚动旋转/拆解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2606039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2651759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滚动继续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265175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文字逐行淡入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400800" y="310896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83680" y="3154679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到达区域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03920" y="3154679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数据动画计数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00800" y="3611880"/>
            <a:ext cx="5029200" cy="41148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583680" y="365760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离开区域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03920" y="36576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→ 元素优雅淡出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00800" y="4206240"/>
            <a:ext cx="5029200" cy="64008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0" y="4251960"/>
            <a:ext cx="4663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性能即情感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83680" y="4526280"/>
            <a:ext cx="4663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60fps = 高级感  ·  卡顿 = 廉价感  ·  流畅度不是技术指标，是情感体验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" y="5029200"/>
            <a:ext cx="10698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微交互（Micro-interaction）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31520" y="5440680"/>
            <a:ext cx="2560320" cy="7315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68680" y="54864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Hover 反馈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8680" y="5806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按钮 hover 色彩渐变 + 微放大（200ms ease-out）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474720" y="5440680"/>
            <a:ext cx="2560320" cy="7315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611879" y="54864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状态切换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11879" y="5806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Tab / 颜色切换有过渡动画，非瞬间跳变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217920" y="5440680"/>
            <a:ext cx="2560320" cy="7315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355080" y="54864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加载占位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355080" y="5806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品牌 Motion 替代浏览器默认 Spinner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8961120" y="5440680"/>
            <a:ext cx="2560320" cy="731520"/>
          </a:xfrm>
          <a:prstGeom prst="roundRect">
            <a:avLst/>
          </a:prstGeom>
          <a:solidFill>
            <a:srgbClr val="F5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098280" y="54864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1E1E"/>
                </a:solidFill>
                <a:latin typeface="PingFang SC"/>
                <a:ea typeface="PingFang SC"/>
              </a:defRPr>
            </a:pPr>
            <a:r>
              <a:t>Scroll 提示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098280" y="5806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首屏底部呼吸式箭头动画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技术模块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千人千面的自适应加载策略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Adaptive Loading · 在代码框架内完成，不依赖 CDN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103120"/>
            <a:ext cx="3474720" cy="41148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2103120"/>
            <a:ext cx="3474720" cy="4572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设备感知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Device Profiling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10896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自动检测屏幕尺寸 · DPR</a:t>
            </a:r>
            <a:br/>
            <a:r>
              <a:t>浏览器型号（UC/OPPO/vivo/百度/QQ/微信）</a:t>
            </a:r>
            <a:br/>
            <a:r>
              <a:t>GPU 等级 · CPU 核心数 · 内存</a:t>
            </a:r>
            <a:br/>
            <a:r>
              <a:t>网速 · 图片/视频格式兼容性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80559" y="2103120"/>
            <a:ext cx="3474720" cy="41148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80559" y="2103120"/>
            <a:ext cx="3474720" cy="4572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63440" y="2286000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智能资源选择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Smart Resource Selection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310896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根据设备画像自动选择：</a:t>
            </a:r>
            <a:br/>
            <a:r>
              <a:t>最优图片格式（AVIF &gt; WebP &gt; JPEG）</a:t>
            </a:r>
            <a:br/>
            <a:r>
              <a:t>最优分辨率（DPR 上限 2x）</a:t>
            </a:r>
            <a:br/>
            <a:r>
              <a:t>最优视频编码（H.264/VP9/AV1）</a:t>
            </a:r>
            <a:br/>
            <a:r>
              <a:t>最优质量等级（4G=高/3G=中/2G=低）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103120"/>
            <a:ext cx="3474720" cy="41148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0" y="2103120"/>
            <a:ext cx="3474720" cy="4572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80" y="2286000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三级加载时序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Tiered Loading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310896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① 预加载 — 首屏关键资源立即加载</a:t>
            </a:r>
            <a:br/>
            <a:r>
              <a:t>② 懒加载 — 接近视口 200px 时触发</a:t>
            </a:r>
            <a:br/>
            <a:r>
              <a:t>③ 视域外预取 — 空闲时低优先级获取</a:t>
            </a:r>
            <a:br/>
            <a:r>
              <a:t>用 IntersectionObserver + requestIdleCallback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技术模块 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渐进式升级与降级方案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182880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基于设备能力的三级体验梯度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194560"/>
            <a:ext cx="3474720" cy="27432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2194560"/>
            <a:ext cx="3474720" cy="4572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Tier 1 · Full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高端设备 + 4G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0175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WebGL 实时 3D 渲染 + 陀螺仪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364991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物理引擎驱动复杂动效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712463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4K 自动播放 + HDR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4059935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AVIF 2x 高清图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407408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多层视差 + 景深模拟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80559" y="2194560"/>
            <a:ext cx="3474720" cy="27432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80559" y="2194560"/>
            <a:ext cx="3474720" cy="4572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233172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CC00"/>
                </a:solidFill>
                <a:latin typeface="PingFang SC"/>
                <a:ea typeface="PingFang SC"/>
              </a:defRPr>
            </a:pPr>
            <a:r>
              <a:t>Tier 2 · Standard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中等设备 / 3G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30175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预渲染 360° 序列帧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79" y="3364991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CSS transition 简化动效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79" y="3712463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1080P 自动播放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79" y="4059935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WebP 1.5x 中等图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79" y="4407408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单层简单视差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0" y="2194560"/>
            <a:ext cx="3474720" cy="2743200"/>
          </a:xfrm>
          <a:prstGeom prst="round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29600" y="2194560"/>
            <a:ext cx="3474720" cy="45720"/>
          </a:xfrm>
          <a:prstGeom prst="rect">
            <a:avLst/>
          </a:prstGeom>
          <a:solidFill>
            <a:srgbClr val="FF45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33172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453A"/>
                </a:solidFill>
                <a:latin typeface="PingFang SC"/>
                <a:ea typeface="PingFang SC"/>
              </a:defRPr>
            </a:pPr>
            <a:r>
              <a:t>Tier 3 · Lite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2651760"/>
            <a:ext cx="3108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6868B"/>
                </a:solidFill>
                <a:latin typeface="PingFang SC"/>
                <a:ea typeface="PingFang SC"/>
              </a:defRPr>
            </a:pPr>
            <a:r>
              <a:t>低端设备 / 2G / 省流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301752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高清静态产品图（3-5 张）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3364991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无动画，直接展示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3712463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静态帧 + 播放按钮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059935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JPEG 1x 基础图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03920" y="4407408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C8C8"/>
                </a:solidFill>
                <a:latin typeface="PingFang SC"/>
                <a:ea typeface="PingFang SC"/>
              </a:defRPr>
            </a:pPr>
            <a:r>
              <a:t>· 无视差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5212080"/>
            <a:ext cx="10698480" cy="13716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14400" y="530352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⚡ 网速瞬时变差时的实时降级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4400" y="56692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监听 navigator.connection 变化 → 自动切换体验等级</a:t>
            </a:r>
          </a:p>
          <a:p>
            <a:pPr>
              <a:spcBef>
                <a:spcPts val="600"/>
              </a:spcBef>
              <a:defRPr sz="1100" b="0">
                <a:solidFill>
                  <a:srgbClr val="AAAAAA"/>
                </a:solidFill>
                <a:latin typeface="PingFang SC"/>
              </a:defRPr>
            </a:pPr>
            <a:r>
              <a:t>将未加载的 360° 动态 → 替换为高清静态截图 · 关闭所有 CSS 动画 · 暂停视频</a:t>
            </a:r>
          </a:p>
          <a:p>
            <a:pPr>
              <a:spcBef>
                <a:spcPts val="600"/>
              </a:spcBef>
              <a:defRPr sz="1100" b="0">
                <a:solidFill>
                  <a:srgbClr val="FFFFFF"/>
                </a:solidFill>
                <a:latin typeface="PingFang SC"/>
              </a:defRPr>
            </a:pPr>
            <a:r>
              <a:t>确保用户在任何网络条件下都能完成完整浏览，不出现白屏或卡死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