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产品站 Apple 品质对标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指导手册</a:t>
            </a:r>
          </a:p>
        </p:txBody>
      </p:sp>
      <p:sp>
        <p:nvSpPr>
          <p:cNvPr id="4" name="Rectangle 3"/>
          <p:cNvSpPr/>
          <p:nvPr/>
        </p:nvSpPr>
        <p:spPr>
          <a:xfrm>
            <a:off x="5669280" y="3840480"/>
            <a:ext cx="9144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42062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体验一致性  ·  情感化交互  ·  极简主义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505050"/>
                </a:solidFill>
                <a:latin typeface="PingFang SC"/>
                <a:ea typeface="PingFang SC"/>
              </a:defRPr>
            </a:pPr>
            <a:r>
              <a:t>基于 Apple Human Interface Guidelines 2025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39496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C3C3C"/>
                </a:solidFill>
                <a:latin typeface="PingFang SC"/>
                <a:ea typeface="PingFang SC"/>
              </a:defRPr>
            </a:pPr>
            <a:r>
              <a:t>v2.1  ·  2026.03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动效 · 物理感 · 滚动叙事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HIG 和谐感："跟随硬件和软件的同心设计" — 动效必须遵循物理规律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物理感动画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731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惯性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8288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滑动结束后减速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18288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ease-out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2286000"/>
            <a:ext cx="5029200" cy="38404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286000"/>
            <a:ext cx="731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弹簧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22860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到达位置后微弹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22860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spring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27432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2743200"/>
            <a:ext cx="731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重力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27432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下落/上浮加速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27432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rAF + 物理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3200400"/>
            <a:ext cx="5029200" cy="38404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200400"/>
            <a:ext cx="731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摩擦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32004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拖拽有阻力感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0" y="3200400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GSAP inertia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3840480"/>
            <a:ext cx="5029200" cy="54864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388620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⛔ 禁止：linear 匀速 · 无缓动瞬变 · 全元素同时启动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14630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滚动叙事 + 微交互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18288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83680" y="1828800"/>
            <a:ext cx="1645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用户滚动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21040" y="18288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产品旋转/拆解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22860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2286000"/>
            <a:ext cx="1645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继续滚动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21040" y="22860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文字逐行淡入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400800" y="27432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83680" y="2743200"/>
            <a:ext cx="1645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到达区域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21040" y="27432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数据动画计数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00800" y="320040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583680" y="3200400"/>
            <a:ext cx="16459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离开区域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21040" y="320040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元素优雅淡出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00800" y="3840480"/>
            <a:ext cx="5029200" cy="54864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0" y="393192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性能即情感 · 60fps = 高级感 · 卡顿 = 廉价感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1520" y="4754880"/>
            <a:ext cx="10698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微交互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5120640"/>
            <a:ext cx="2560320" cy="6400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22960" y="51663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Hover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2960" y="544068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色彩渐变+微放大 200ms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520439" y="5120640"/>
            <a:ext cx="2560320" cy="6400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11879" y="51663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状态切换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11879" y="544068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过渡动画非瞬变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309359" y="5120640"/>
            <a:ext cx="2560320" cy="6400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00799" y="51663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加载占位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799" y="544068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品牌 Motion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9098280" y="5120640"/>
            <a:ext cx="2560320" cy="6400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9719" y="51663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Scroll 提示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89719" y="544068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呼吸式箭头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1520" y="6035040"/>
            <a:ext cx="10698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页面色彩呼吸节奏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31520" y="6355080"/>
            <a:ext cx="2011680" cy="41148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240" y="637336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暗色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7240" y="655624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沉浸 → 产品 Hero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971800" y="6355080"/>
            <a:ext cx="2011680" cy="41148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3017520" y="637336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亮色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017520" y="655624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释放 → 功能展示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212080" y="6355080"/>
            <a:ext cx="2011680" cy="41148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257800" y="637336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暗色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257800" y="655624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再沉浸 → 技术深度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452360" y="6355080"/>
            <a:ext cx="2011680" cy="41148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498080" y="637336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亮色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498080" y="655624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轻松 → 配件/生态</a:t>
            </a:r>
          </a:p>
        </p:txBody>
      </p:sp>
      <p:sp>
        <p:nvSpPr>
          <p:cNvPr id="65" name="Rectangle 64"/>
          <p:cNvSpPr/>
          <p:nvPr/>
        </p:nvSpPr>
        <p:spPr>
          <a:xfrm>
            <a:off x="9692640" y="6355080"/>
            <a:ext cx="2011680" cy="41148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738360" y="637336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暗色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738360" y="6556248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收束 → 购买引导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技术模块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千人千面的自适应加载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HIG 布局："扩展内容以填满屏幕" + 颜色："在不同设备上测试" → 自适应不是可选项，是基础设施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37360"/>
            <a:ext cx="3474720" cy="45720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1737360"/>
            <a:ext cx="34747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92024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设备感知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24028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Device Profiling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74320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屏幕尺寸 · DPR · GPU 等级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154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CPU 核心 · 内存 · 网速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56616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浏览器型号（UC/OPPO/vivo/百度/QQ/微信）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977639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图片格式兼容（AVIF/WebP）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38912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视频编码兼容（H.264/VP9/AV1）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80559" y="1737360"/>
            <a:ext cx="3474720" cy="45720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80559" y="1737360"/>
            <a:ext cx="347472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192024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智能资源选择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224028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Smart Selection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274320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最优图片格式（AVIF &gt; WebP &gt; JPEG）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79" y="3154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最优分辨率（DPR 上限 2x）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79" y="356616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最优视频编码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79" y="3977639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质量等级（4G=高/3G=中/2G=低）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79" y="438912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省流模式自动降级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0" y="1737360"/>
            <a:ext cx="3474720" cy="45720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29600" y="1737360"/>
            <a:ext cx="347472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192024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三级加载时序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224028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Tiered Loading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274320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① 预加载 — 首屏关键资源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315468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② 懒加载 — 接近视口 200px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356616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③ 视域外预取 — 空闲时低优先级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3977639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IntersectionObserver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03920" y="438912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requestIdleCallback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技术模块 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渐进式升级与降级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82880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3474720" cy="32004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347472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002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Tier 1 · Full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920240"/>
            <a:ext cx="3108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高端 + 4G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28600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WebGL 实时 3D + 陀螺仪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67004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物理引擎动效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05409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4K 自动播放 HDR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43814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AVIF 2x 高清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822191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多层视差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80559" y="1463040"/>
            <a:ext cx="3474720" cy="32004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480559" y="1463040"/>
            <a:ext cx="3474720" cy="3657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16002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Tier 2 · Standard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1920240"/>
            <a:ext cx="3108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中等 / 3G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79" y="228600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360° 预渲染序列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267004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CSS transition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79" y="305409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1080P 自动播放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79" y="343814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WebP 1.5x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79" y="3822191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单层视差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229600" y="1463040"/>
            <a:ext cx="3474720" cy="32004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229600" y="1463040"/>
            <a:ext cx="3474720" cy="36576"/>
          </a:xfrm>
          <a:prstGeom prst="rect">
            <a:avLst/>
          </a:prstGeom>
          <a:solidFill>
            <a:srgbClr val="FF4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412480" y="16002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Tier 3 · Lite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1920240"/>
            <a:ext cx="3108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低端 / 2G / 省流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228600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高清静态图（3-5张）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267004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无动画直接展示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305409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静态帧+播放按钮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343814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JPEG 1x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3822191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EBEBE"/>
                </a:solidFill>
                <a:latin typeface="PingFang SC"/>
                <a:ea typeface="PingFang SC"/>
              </a:defRPr>
            </a:pPr>
            <a:r>
              <a:t>· 无视差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4937760"/>
            <a:ext cx="10698480" cy="164592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50292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⚡ 网速瞬时变差 → 实时降级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4400" y="539496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监听 navigator.connection → 自动切换体验等级</a:t>
            </a:r>
          </a:p>
          <a:p>
            <a:pPr>
              <a:spcBef>
                <a:spcPts val="600"/>
              </a:spcBef>
              <a:defRPr sz="1000" b="0">
                <a:solidFill>
                  <a:srgbClr val="AAAAAA"/>
                </a:solidFill>
                <a:latin typeface="PingFang SC"/>
              </a:defRPr>
            </a:pPr>
            <a:r>
              <a:t>未加载的 360° → 替换为静态截图 · 关闭 CSS 动画 · 暂停视频</a:t>
            </a:r>
          </a:p>
          <a:p>
            <a:pPr>
              <a:spcBef>
                <a:spcPts val="600"/>
              </a:spcBef>
              <a:defRPr sz="1000" b="0">
                <a:solidFill>
                  <a:srgbClr val="FFFFFF"/>
                </a:solidFill>
                <a:latin typeface="PingFang SC"/>
              </a:defRPr>
            </a:pPr>
            <a:r>
              <a:t>确保用户在任何网络条件下完成完整浏览 — 不白屏、不卡死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技术模块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移动端视频解码优化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8288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5029200" cy="13716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463040"/>
            <a:ext cx="4663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🔴 挑战：国产浏览器视频劫持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28800"/>
            <a:ext cx="4663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UC/OPPO/vivo/百度/QQ 浏览器</a:t>
            </a:r>
            <a:br/>
            <a:r>
              <a:t>劫持播放器 · 强制全屏 · 阻止内联 · 覆盖广告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371600"/>
            <a:ext cx="5029200" cy="13716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463040"/>
            <a:ext cx="4663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✅ 方案：Canvas 解码绕过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828800"/>
            <a:ext cx="4663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不用 &lt;video&gt;，解码后逐帧绘制 &lt;canvas&gt;</a:t>
            </a:r>
            <a:br/>
            <a:r>
              <a:t>浏览器无法劫持 Canvas 渲染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017520"/>
            <a:ext cx="10698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动效实现优先级（降低序列帧依赖）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10698480" cy="384048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383280"/>
            <a:ext cx="365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383280"/>
            <a:ext cx="2286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CSS/SVG 动画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3383280"/>
            <a:ext cx="4572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纯代码零下载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60120" y="3840480"/>
            <a:ext cx="10241280" cy="384048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43000" y="3840480"/>
            <a:ext cx="365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00200" y="3840480"/>
            <a:ext cx="2286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Lottie JSON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69080" y="3840480"/>
            <a:ext cx="4572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矢量&lt;100KB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188720" y="4297680"/>
            <a:ext cx="9784080" cy="384048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371600" y="4297680"/>
            <a:ext cx="365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4297680"/>
            <a:ext cx="2286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视频+Canvas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97680" y="4297680"/>
            <a:ext cx="4572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H.264 Baseline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417320" y="4754880"/>
            <a:ext cx="9326880" cy="384048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600200" y="4754880"/>
            <a:ext cx="365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57400" y="4754880"/>
            <a:ext cx="2286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WebGL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26280" y="4754880"/>
            <a:ext cx="4572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仅 Tier 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645920" y="5212080"/>
            <a:ext cx="8869680" cy="384048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828800" y="5212080"/>
            <a:ext cx="365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86000" y="5212080"/>
            <a:ext cx="2286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序列帧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54880" y="5212080"/>
            <a:ext cx="4572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最后手段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669280"/>
            <a:ext cx="10698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视频编码规范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31520" y="5989320"/>
            <a:ext cx="2011680" cy="6400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2960" y="60167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容器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2960" y="6291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MP4（兼容最佳）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2971800" y="5989320"/>
            <a:ext cx="2011680" cy="6400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063240" y="60167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编码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63240" y="6291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H.264 Baseline L3.1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212080" y="5989320"/>
            <a:ext cx="2011680" cy="6400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303520" y="60167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码率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303520" y="6291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≤ 2Mbps（移动友好）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452360" y="5989320"/>
            <a:ext cx="2011680" cy="6400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543800" y="60167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关键帧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543800" y="6291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2s 间隔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692640" y="5989320"/>
            <a:ext cx="2011680" cy="6400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784080" y="60167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关键参数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84080" y="629107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-movflags +faststart（边下边播）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维度三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极简主义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Minimalism with Depth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0" y="2926080"/>
            <a:ext cx="9144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3291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简洁但不简单。</a:t>
            </a:r>
            <a:br/>
            <a:r>
              <a:t>以产品为绝对中心，减少一切不必要的元素，</a:t>
            </a:r>
            <a:br/>
            <a:r>
              <a:t>但在必须存在的元素上做到极致丰富。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572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HIG 层次感原则："建立清晰的视觉层次，使控制和界面元素突出并与其下方内容区分开来。"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30352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Less is more, but detail is everything.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76072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505050"/>
                </a:solidFill>
                <a:latin typeface="PingFang SC"/>
                <a:ea typeface="PingFang SC"/>
              </a:defRPr>
            </a:pPr>
            <a:r>
              <a:t>— Dieter Rams × Mies van der Rohe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极简主义 · 规范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HIG 布局："为重要信息留出足够空间使其易于找到。用户希望立即看到最重要的信息。"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内容层级金字塔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3736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产品图 — 最大面积 · 最强权重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60120" y="2240280"/>
            <a:ext cx="45720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2240280"/>
            <a:ext cx="4206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标题文案 — 一句话 · 大字号 · 独立成立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88720" y="2743200"/>
            <a:ext cx="41148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371600" y="2743200"/>
            <a:ext cx="374903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6464"/>
                </a:solidFill>
                <a:latin typeface="PingFang SC"/>
                <a:ea typeface="PingFang SC"/>
              </a:defRPr>
            </a:pPr>
            <a:r>
              <a:t>辅助描述 — 可读可不读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17320" y="3246120"/>
            <a:ext cx="36576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00200" y="3246120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参数规格 — 底层 · 供主动查阅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93192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文案四铁律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4297680"/>
            <a:ext cx="5029200" cy="3657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42976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❶ 一个模块一个核心信息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4709160"/>
            <a:ext cx="5029200" cy="3657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70916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❷ 标题独立成立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120640"/>
            <a:ext cx="5029200" cy="3657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120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❸ 减 50% 修饰词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5532120"/>
            <a:ext cx="5029200" cy="3657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321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❹ 参数下沉至 Spec 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137160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UI 极简规范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0" y="173736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83680" y="173736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导航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173736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透明 sticky · ≤ 7 入口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0" y="2212848"/>
            <a:ext cx="5029200" cy="4114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83680" y="2212848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CTA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0" y="2212848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每 section ≤ 1 个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0" y="2688336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83680" y="2688336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Icon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46720" y="2688336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仅 Spec 区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0" y="3163824"/>
            <a:ext cx="5029200" cy="4114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583680" y="3163824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分隔线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46720" y="3163824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不用 · 留白/色彩分割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0" y="3639312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83680" y="3639312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46720" y="363931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旗舰 ≤ 2 色 · 大众 ≤ 3 色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400800" y="4114800"/>
            <a:ext cx="5029200" cy="4114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583680" y="411480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留白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46720" y="411480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产品图周围 ≥ 40%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400800" y="4590288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583680" y="4590288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文字宽度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46720" y="4590288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≤ 页面 60%（35-50 字/行）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400800" y="5065776"/>
            <a:ext cx="5029200" cy="4114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0" y="5065776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字样数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46720" y="5065776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≤ 2 种（HIG: 减少字样数量）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0" y="56692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"简洁的丰富"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6400800" y="5989320"/>
            <a:ext cx="5029200" cy="73152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583680" y="6035040"/>
            <a:ext cx="4663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默认：一句标题 + 一张图</a:t>
            </a:r>
            <a:br/>
            <a:r>
              <a:t>展开：详细参数 + 技术说明</a:t>
            </a:r>
            <a:br/>
            <a:br/>
            <a:r>
              <a:t>表面克制，内部丰富。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执行落地清单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05840"/>
            <a:ext cx="10698480" cy="2286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731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级别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1005840"/>
            <a:ext cx="731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时间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1005840"/>
            <a:ext cx="90525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动作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280160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28016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128016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7440" y="1280160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建立旗舰/大众双轨文案语气规范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591056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159105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159105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7440" y="1591056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建立双轨色彩系统（HIG: 避免同色异义）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1901952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190195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190195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77440" y="1901952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全站 LCP 审计（目标 &lt; 2.5s）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212848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221284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54480" y="221284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77440" y="2212848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删除装饰性分割线/色块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2523744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252374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54480" y="252374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77440" y="2523744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动画 linear → ease-out/spring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2834640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283464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54480" y="283464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377440" y="2834640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首屏图片 AVIF/WebP + preload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3145536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314553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54480" y="314553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77440" y="3145536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实现设备能力检测（deviceProfile）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3456432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1520" y="345643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54480" y="345643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377440" y="3456432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字体统一 ≤ 2 字样（HIG: 减少字样数量）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3767328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31520" y="376732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54480" y="376732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77440" y="3767328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X 系列文案重写（减 50% 修饰词）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1520" y="4078224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31520" y="407822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54480" y="407822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377440" y="4078224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旗舰 CG 统一 Rembrandt 布光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" y="4389120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31520" y="438912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54480" y="438912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377440" y="4389120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三级体验梯度 Full/Standard/Lite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31520" y="4700016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31520" y="470001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554480" y="470001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377440" y="4700016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Canvas 视频解码（绕过国产浏览器）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31520" y="5010912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31520" y="501091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554480" y="501091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377440" y="5010912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参数下沉至 Spec 区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1520" y="5321808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532180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554480" y="5321808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77440" y="5321808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网速变化实时降级机制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31520" y="5632704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731520" y="563270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554480" y="5632704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377440" y="5632704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滚动驱动 3D 产品旋转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31520" y="5943600"/>
            <a:ext cx="10698480" cy="2926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31520" y="594360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554480" y="594360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377440" y="5943600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"展开详情"卖点组件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31520" y="6254496"/>
            <a:ext cx="10698480" cy="292608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731520" y="625449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554480" y="625449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377440" y="6254496"/>
            <a:ext cx="9052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Lottie 替代序列帧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"Simplicity is not the absence of clutter.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Simplicity is achieved when everything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346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has a reason for being there."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— Jony 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0" y="4297680"/>
            <a:ext cx="9144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7548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6464"/>
                </a:solidFill>
                <a:latin typeface="PingFang SC"/>
                <a:ea typeface="PingFang SC"/>
              </a:defRPr>
            </a:pPr>
            <a:r>
              <a:t>"巧妙地使用颜色可以增强沟通感，体现品牌形象，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1206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46464"/>
                </a:solidFill>
                <a:latin typeface="PingFang SC"/>
                <a:ea typeface="PingFang SC"/>
              </a:defRPr>
            </a:pPr>
            <a:r>
              <a:t>提供视觉连续性，传达状态和反馈，以及帮助用户理解信息。"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577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— Apple Human Interface Guidelines · 颜色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3C3C3C"/>
                </a:solidFill>
                <a:latin typeface="PingFang SC"/>
                <a:ea typeface="PingFang SC"/>
              </a:defRPr>
            </a:pPr>
            <a:r>
              <a:t>产品站 Apple 品质对标指导手册  ·  v2.1  ·  基于 Apple HIG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Apple 人机界面指南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6400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三大设计原则</a:t>
            </a:r>
          </a:p>
        </p:txBody>
      </p:sp>
      <p:sp>
        <p:nvSpPr>
          <p:cNvPr id="4" name="Rectangle 3"/>
          <p:cNvSpPr/>
          <p:nvPr/>
        </p:nvSpPr>
        <p:spPr>
          <a:xfrm>
            <a:off x="5669280" y="1188720"/>
            <a:ext cx="914400" cy="27432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554480"/>
            <a:ext cx="3383280" cy="23774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3383280" cy="4572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37360"/>
            <a:ext cx="3017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层次感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19456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Hierarchy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56032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建立清晰的视觉层次，</a:t>
            </a:r>
            <a:br/>
            <a:r>
              <a:t>使核心内容与次要元素</a:t>
            </a:r>
            <a:br/>
            <a:r>
              <a:t>自然区分。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4114800"/>
            <a:ext cx="33832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4114800"/>
            <a:ext cx="45720" cy="109728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420624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HIG: "为重要信息留出</a:t>
            </a:r>
            <a:br/>
            <a:r>
              <a:t>足够空间使其易于找到"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80559" y="1554480"/>
            <a:ext cx="3383280" cy="23774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80559" y="1554480"/>
            <a:ext cx="3383280" cy="4572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63440" y="1737360"/>
            <a:ext cx="3017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和谐感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9456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Harmony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56032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跟随硬件与软件的同心设计，</a:t>
            </a:r>
            <a:br/>
            <a:r>
              <a:t>打造各元素之间的一体感。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480559" y="4114800"/>
            <a:ext cx="33832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480559" y="4114800"/>
            <a:ext cx="45720" cy="109728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63440" y="420624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HIG: "扩展内容以填满屏幕，</a:t>
            </a:r>
            <a:br/>
            <a:r>
              <a:t>确保背景延伸至显示屏边缘"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1554480"/>
            <a:ext cx="3383280" cy="23774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229600" y="1554480"/>
            <a:ext cx="3383280" cy="4572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412480" y="1737360"/>
            <a:ext cx="3017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一致性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219456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Consistency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256032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采用平台惯例保持设计一致，</a:t>
            </a:r>
            <a:br/>
            <a:r>
              <a:t>适应各种设备与场景。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0" y="4114800"/>
            <a:ext cx="33832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229600" y="4114800"/>
            <a:ext cx="45720" cy="109728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12480" y="4206240"/>
            <a:ext cx="3017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HIG: "避免使用同一种颜色</a:t>
            </a:r>
            <a:br/>
            <a:r>
              <a:t>来指代不同的东西"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39496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这三大原则在本手册中映射为三个可执行维度：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1520" y="5760720"/>
            <a:ext cx="3383280" cy="8229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8680" y="58064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维度一 · 体验一致性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8680" y="61722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← 一致性原则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480559" y="5760720"/>
            <a:ext cx="3383280" cy="8229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617720" y="58064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维度二 · 情感化交互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17720" y="61722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← 和谐感原则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229600" y="5760720"/>
            <a:ext cx="3383280" cy="8229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366760" y="58064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维度三 · 极简主义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66760" y="61722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← 层次感原则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Apple HIG · 颜色规范精要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来源：developer.apple.com/cn/design/human-interface-guidelines/color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371600"/>
            <a:ext cx="10698480" cy="8686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38988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避免同色异义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080" y="138988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避免使用同一种颜色来指代不同的东西。在整个界面中使用一致的颜色，特别是当它用于帮助传达状态或交互等信息时。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38988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产品站中：CTA 按钮色必须全站统一，不可在不同页面用相同颜色表达不同含义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377440"/>
            <a:ext cx="10698480" cy="8686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3957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适配明暗模式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239572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确保所有颜色在浅色、深色和高对比度环境中都协调。即使 App 仅推出一种外观模式，也请同时提供浅色和深色支持。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2320" y="239572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产品站中：旗舰暗色页面的文字/按钮在浏览器亮色模式下也需可读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383280"/>
            <a:ext cx="10698480" cy="8686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40156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真实光照测试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26080" y="340156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在不同的光照条件下测试颜色方案。阳光充足的户外或阴暗的光照条件下颜色看起来会有所不同。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340156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产品站中：CG 产品图的色彩在不同屏幕（OLED/LCD）上应保持一致观感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4389120"/>
            <a:ext cx="10698480" cy="86868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40740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文化差异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6080" y="440740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考虑你使用的颜色在其他国家及地区和文化中会被如何理解。红色在某些文化中代表危险，但在其他文化中则有积极含义。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440740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产品站中：全球版产品站需注意红/绿在不同市场的情感含义差异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5394960"/>
            <a:ext cx="10698480" cy="8686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41324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包容性颜色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26080" y="541324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避免仅依靠颜色来区分对象或传达基本信息。应确保以多种方式提供相同信息。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5413248"/>
            <a:ext cx="4114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产品站中：不能仅靠颜色区分产品配色——需配合文字标签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1371600"/>
            <a:ext cx="27432" cy="502920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926080" y="64922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HIG 原文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649224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产品站应用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Apple HIG · 字体排印规范精要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来源：developer.apple.com/cn/design/human-interface-guidelines/typography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HIG 核心规范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5029200" cy="6858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847088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易读性优先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12140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使用大多数用户都可轻松阅读的字号。字重也会影响文本的易读性。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606040"/>
            <a:ext cx="5029200" cy="6858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624328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层级清晰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89864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调整字重、字号和颜色以强调重要信息并帮助用户看清信息层级结构。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5029200" cy="6858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401568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字样克制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367588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尽量减少字样的使用数量。混用太多种不同的字样会让信息层级变得模糊。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4160520"/>
            <a:ext cx="5029200" cy="6858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4178807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避免细体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445312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避免采用细体字重。"极细体""纤细体"和"细体"字重在小字号下难以看清。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4937760"/>
            <a:ext cx="5029200" cy="6858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956048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内容优先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523036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响应文本字号更改时，优先显示重要内容。并非所有内容都同等重要。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3716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HIG 推荐字号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1828800"/>
            <a:ext cx="5029200" cy="27432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18288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平台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18288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默认字号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0" y="18288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最小字号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0" y="2148840"/>
            <a:ext cx="5029200" cy="347472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214884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iOS / iPadOS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214884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17 pt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01200" y="214884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11 pt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0" y="2514600"/>
            <a:ext cx="502920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92240" y="251460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macOS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29600" y="25146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13 pt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01200" y="251460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10 pt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00800" y="2880360"/>
            <a:ext cx="5029200" cy="347472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92240" y="288036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tvOS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29600" y="288036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29 pt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01200" y="288036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23 pt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3246120"/>
            <a:ext cx="502920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92240" y="324612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visionOS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29600" y="324612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17 pt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01200" y="3246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12 pt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400800" y="3611880"/>
            <a:ext cx="5029200" cy="347472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92240" y="361188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watchOS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29600" y="361188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16 pt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601200" y="361188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12 pt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0800" y="4114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产品站字体规范（映射）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00800" y="4572000"/>
            <a:ext cx="502920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92240" y="45720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H1 标题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772400" y="45720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48-72px · Bold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509760" y="45720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产品名/核心卖点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00800" y="4956048"/>
            <a:ext cx="502920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9224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H2 标题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72400" y="4956048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28-36px · Semibold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509760" y="4956048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模块标题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00800" y="5340096"/>
            <a:ext cx="502920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492240" y="5340096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正文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772400" y="5340096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18-21px · Regular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509760" y="5340096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功能描述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400800" y="5724144"/>
            <a:ext cx="502920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492240" y="5724144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辅助文字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772400" y="5724144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14-16px · Regular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509760" y="5724144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技术参数/注释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6108192"/>
            <a:ext cx="502920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92240" y="6108192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最小文字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772400" y="6108192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≥ 12px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509760" y="610819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法律声明/脚注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Apple HIG · 布局规范精要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来源：developer.apple.com/cn/design/human-interface-guidelines/layout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371600"/>
            <a:ext cx="5029200" cy="10972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45720" cy="109728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4173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分组关联项目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737360"/>
            <a:ext cx="4572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"将相关项目分组，帮助用户找到想要的信息。使用负空间、背景形状、颜色或分隔线来显示互相关联的元素。"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371600"/>
            <a:ext cx="52120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1732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产品站应用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737360"/>
            <a:ext cx="4846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产品站：每个 scroll section 只讲一个卖点，用色彩/留白分隔模块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2651760"/>
            <a:ext cx="5029200" cy="10972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31520" y="2651760"/>
            <a:ext cx="45720" cy="109728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69747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重要信息留白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017520"/>
            <a:ext cx="4572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"为重要信息留出足够空间来使其易于找到。用户希望立即看到最重要的信息，不要将其与不重要的细节挤在一起。"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651760"/>
            <a:ext cx="52120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697479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产品站应用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3017520"/>
            <a:ext cx="4846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产品站：产品图周围留白 ≥ 40%，标题文案独占一屏空间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3931920"/>
            <a:ext cx="5029200" cy="10972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1520" y="3931920"/>
            <a:ext cx="45720" cy="109728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39776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内容填满屏幕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297680"/>
            <a:ext cx="4572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"扩展内容以填满屏幕或窗口。确保背景和全屏插图延伸至显示屏边缘。"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931920"/>
            <a:ext cx="52120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3977639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产品站应用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4297680"/>
            <a:ext cx="4846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产品站：产品 Hero 图采用 100vw 全幅，背景色延伸至边缘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31520" y="5212079"/>
            <a:ext cx="5029200" cy="10972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1520" y="5212079"/>
            <a:ext cx="45720" cy="109728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525779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视觉层次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577840"/>
            <a:ext cx="4572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"控制和内容区分开来。" 使用材质和层次为不同层级的元素提供独特外观。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7920" y="5212079"/>
            <a:ext cx="5212080" cy="109728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5257799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产品站应用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5577840"/>
            <a:ext cx="4846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产品站：导航层 / 内容层 / 背景层三层分离，导航半透明浮于内容之上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维度一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体验一致性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Experience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0" y="2926080"/>
            <a:ext cx="9144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3291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每一条产品线都应拥有一条清晰的视觉 DNA。</a:t>
            </a:r>
            <a:br/>
            <a:r>
              <a:t>从旗舰到入门，用户一眼便能识别这是同一个品牌，</a:t>
            </a:r>
            <a:br/>
            <a:r>
              <a:t>但又能在毫秒之间感知到产品定位的差异。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572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HIG 一致性原则："采用平台惯例保持设计一致性，来不断适应各种窗口尺寸和显示屏。"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486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—— 双轨制：两套系统，一个品牌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双轨制 · 旗舰轨 vs 大众轨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5212080" cy="54864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217920" y="1097280"/>
            <a:ext cx="5212080" cy="54864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1887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🔵 旗舰轨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5544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X 系列 · iQOO Ultra · X 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011680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011680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#000 ~ #1A1A1A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542032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2542032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Rembrandt 单侧点光源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072384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3072384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极度克制（HIG: 避免同色异义）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602736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602736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冷静 · 克制 · 精确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133087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4133087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缓慢 · 有重量感 · ease-out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663440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663440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成熟/专业 或不使用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193792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字体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5193792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≥ 18px 正文 · Bold 标题（HIG: 避免细体）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5724144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气质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5724144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科技精英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11887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AF52DE"/>
                </a:solidFill>
                <a:latin typeface="PingFang SC"/>
                <a:ea typeface="PingFang SC"/>
              </a:defRPr>
            </a:pPr>
            <a:r>
              <a:t>🟣 大众轨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15544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 系列 · Y 系列 · iQOO 中端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2011680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0" y="2011680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浅色/彩色（产品色低饱和延伸）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2542032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0" y="2542032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漫反射环境光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3072384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0" y="3072384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允许彩色 ≤ 3 色（HIG: 包容性颜色）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0" y="3602736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0" y="3602736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口语化 · 幽默 · 生活化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4133087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0" y="4133087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轻快 · 弹性 · spring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83680" y="4663440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72400" y="4663440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年轻 · 多元 · 活力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83680" y="5193792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字体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772400" y="5193792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≥ 16px 正文 · Semibold 标题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83680" y="5724144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气质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772400" y="5724144"/>
            <a:ext cx="3017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生活伙伴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文案 · 情感化转化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HIG 字体排印："根据需要调整字重、字号和颜色以强调重要信息并帮助用户看清信息层级结构。"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10698480" cy="27432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Before（参数导向）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3716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After（情感化 · Apple 风格）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0" y="137160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创意手法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1691640"/>
            <a:ext cx="1069848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169164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"7025mAh 超大容量电池"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1691640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"两天的从容。"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61120" y="169164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感受替代数字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2075688"/>
            <a:ext cx="1069848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2075688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"1.15mm 行业最窄边框"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2075688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"1.15 毫米。然后，什么都没有了。"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2075688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戏剧停顿 + 通感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2459736"/>
            <a:ext cx="1069848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2459736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"50MP 主摄 f/1.6 OIS"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2459736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"你的视界，未经修饰。"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961120" y="2459736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价值主张替代参数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2843784"/>
            <a:ext cx="1069848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2843784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"120Hz 自适应刷新率"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63440" y="2843784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"每一次触碰，都有生命力。"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61120" y="2843784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通感（触觉→生命）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3227832"/>
            <a:ext cx="1069848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3227832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"IP68 防水防尘"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3440" y="3227832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"雨中解锁。运动后解锁。总之，就是解锁。"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61120" y="3227832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场景穷举 + 节奏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" y="3611880"/>
            <a:ext cx="1069848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" y="361188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"天玑 9500 旗舰芯片"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63440" y="3611880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"天玑 9500。3nm。"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61120" y="36118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事实即权威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3995928"/>
            <a:ext cx="10698480" cy="36576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22960" y="3995928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"Hasselblad 哈苏认证"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440" y="3995928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"Hasselblad Inside."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61120" y="3995928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品牌背书命名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31520" y="4480560"/>
            <a:ext cx="10698480" cy="54864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14400" y="452628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Apple HIG 颜色规范："考虑你使用的颜色在其他国家及地区和文化中会被如何理解。" — 文案中的数字/命名也同理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1520" y="52120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旗舰线 · 精确性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5577840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14400" y="55778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短句 ≤ 10 词 · 句号断开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91840" y="55778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"Titanium. So strong. So light. So Pro."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31520" y="5961888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14400" y="596188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禁止 amazing/震撼/极致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291840" y="596188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用结构制造冲击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31520" y="6345936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14400" y="634593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数字驱动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91840" y="634593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Up to 33 hours video playback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400800" y="521208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大众线 · 亲近性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400800" y="5577840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583680" y="55778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口语化 · 像朋友分享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961120" y="55778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"Even more delightful."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400800" y="5961888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83680" y="596188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允许幽默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61120" y="596188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Any more pro and it would need an agent.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400800" y="6345936"/>
            <a:ext cx="5029200" cy="347472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583680" y="634593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场景切入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61120" y="634593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"Smile. Snap. Share. Repeat."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维度二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情感化设计与自然交互</a:t>
            </a:r>
          </a:p>
        </p:txBody>
      </p:sp>
      <p:sp>
        <p:nvSpPr>
          <p:cNvPr id="4" name="Rectangle 3"/>
          <p:cNvSpPr/>
          <p:nvPr/>
        </p:nvSpPr>
        <p:spPr>
          <a:xfrm>
            <a:off x="5669280" y="2286000"/>
            <a:ext cx="91440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65176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让用户感觉网页不是在展示信息，而是在讲述故事。</a:t>
            </a:r>
            <a:br/>
            <a:r>
              <a:t>每一次滑动都有呼吸感，每一次交互都符合直觉。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40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HIG 和谐感原则："跟随硬件和软件的同心设计，打造界面元素、系统体验和设备之间的和谐感。"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0" y="5029200"/>
            <a:ext cx="2377440" cy="10972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5029200"/>
            <a:ext cx="2377440" cy="36576"/>
          </a:xfrm>
          <a:prstGeom prst="rect">
            <a:avLst/>
          </a:prstGeom>
          <a:solidFill>
            <a:srgbClr val="FF4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423160" y="521208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本能层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3160" y="557784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首屏视觉冲击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29200" y="5029200"/>
            <a:ext cx="2377440" cy="10972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029200" y="5029200"/>
            <a:ext cx="237744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66360" y="521208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行为层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6360" y="557784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交互愉悦 · 60fps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0" y="5029200"/>
            <a:ext cx="2377440" cy="10972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772400" y="5029200"/>
            <a:ext cx="237744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909560" y="521208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反思层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09560" y="557784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文案记忆 · 品牌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7548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Don Norman 情感化设计三层次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