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53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2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Semrush 产品站停留时长分析报告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vivo / OPPO / Honor 内销产品站 · 中国区数据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88888"/>
                </a:solidFill>
                <a:latin typeface="PingFang SC"/>
                <a:ea typeface="PingFang SC"/>
              </a:defRPr>
            </a:pPr>
            <a:r>
              <a:t>数据来源：Semrush Traffic Analytics · Top Pages · 2026 年 2 月 · 中国 · 所有设备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8463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88888"/>
                </a:solidFill>
                <a:latin typeface="PingFang SC"/>
                <a:ea typeface="PingFang SC"/>
              </a:defRPr>
            </a:pPr>
            <a:r>
              <a:t>报告日期：2026 年 3 月 22 日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核心结论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371600"/>
            <a:ext cx="3291840" cy="274320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371600"/>
            <a:ext cx="3291840" cy="73152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5544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🥇 Honor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1031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1分17秒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88036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停留最长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200400"/>
            <a:ext cx="2926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Magic 8 Pro (2:21) 领跑</a:t>
            </a:r>
            <a:br/>
            <a:r>
              <a:t>9 个有效页面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89120" y="1371600"/>
            <a:ext cx="3291840" cy="274320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89120" y="1371600"/>
            <a:ext cx="3291840" cy="73152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0" y="15544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🥈 OPPO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21031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1分13秒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88036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紧随其后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3200400"/>
            <a:ext cx="2926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Find X9 Pro (2:19) 表现突出</a:t>
            </a:r>
            <a:br/>
            <a:r>
              <a:t>7 个有效页面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046720" y="1371600"/>
            <a:ext cx="3291840" cy="274320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046720" y="1371600"/>
            <a:ext cx="3291840" cy="73152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0" y="15544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🥉 vivo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21031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0分47秒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0" y="288036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停留最短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0" y="3200400"/>
            <a:ext cx="29260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大量页面停留&lt;30秒</a:t>
            </a:r>
            <a:br/>
            <a:r>
              <a:t>19 个有效页面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" y="4480560"/>
            <a:ext cx="10698480" cy="2103120"/>
          </a:xfrm>
          <a:prstGeom prst="rect">
            <a:avLst/>
          </a:prstGeom>
          <a:solidFill>
            <a:srgbClr val="FEF9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" y="45720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⚠️ 关键发现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" y="50292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• Honor 和 OPPO 停留时长相近（1:17 vs 1:13），vivo 落后约 40%</a:t>
            </a:r>
          </a:p>
          <a:p>
            <a:pPr>
              <a:spcBef>
                <a:spcPts val="400"/>
              </a:spcBef>
              <a:defRPr sz="1300" b="0">
                <a:solidFill>
                  <a:srgbClr val="333333"/>
                </a:solidFill>
                <a:latin typeface="PingFang SC"/>
              </a:defRPr>
            </a:pPr>
            <a:r>
              <a:t>• OPPO Find X9 Pro（2:19）和 Honor Magic 8 Pro（2:21）是旗舰标杆</a:t>
            </a:r>
          </a:p>
          <a:p>
            <a:pPr>
              <a:spcBef>
                <a:spcPts val="400"/>
              </a:spcBef>
              <a:defRPr sz="1300" b="0">
                <a:solidFill>
                  <a:srgbClr val="333333"/>
                </a:solidFill>
                <a:latin typeface="PingFang SC"/>
              </a:defRPr>
            </a:pPr>
            <a:r>
              <a:t>• vivo 中国区有效页面仅 21 个，且旗舰产品（X200 Ultra/iQOO 15 Ultra）访问量极低（&lt;315）</a:t>
            </a:r>
          </a:p>
          <a:p>
            <a:pPr>
              <a:spcBef>
                <a:spcPts val="400"/>
              </a:spcBef>
              <a:defRPr sz="1300" b="0">
                <a:solidFill>
                  <a:srgbClr val="E74C3C"/>
                </a:solidFill>
                <a:latin typeface="PingFang SC"/>
              </a:defRPr>
            </a:pPr>
            <a:r>
              <a:t>• vivo X300 Pro 是 vivo 中国区访问量最高的页面（1,885），但停留仅 23 秒</a:t>
            </a:r>
          </a:p>
          <a:p>
            <a:pPr>
              <a:spcBef>
                <a:spcPts val="400"/>
              </a:spcBef>
              <a:defRPr sz="1300" b="0">
                <a:solidFill>
                  <a:srgbClr val="666666"/>
                </a:solidFill>
                <a:latin typeface="PingFang SC"/>
              </a:defRPr>
            </a:pPr>
            <a:r>
              <a:t>• 已剔除异常值：停留&gt;5 分钟、访问量&lt;50、配件/参数页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1. Semrush 中国区数据说明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数据来源与覆盖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645920"/>
            <a:ext cx="5029200" cy="77724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6916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▸ 点击流数据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浏览器插件 + VPN SDK + 移动 App SDK</a:t>
            </a:r>
            <a:br/>
            <a:r>
              <a:t>不限于 Chrome，覆盖多浏览器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2560320"/>
            <a:ext cx="5029200" cy="77724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606039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▸ 中国区局限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8803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国产浏览器（微信/百度/QQ）覆盖低</a:t>
            </a:r>
            <a:br/>
            <a:r>
              <a:t>vivo 旗舰页面访问量明显偏低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31520" y="3474720"/>
            <a:ext cx="5029200" cy="77724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3520439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▸ 数据有效性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3794759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品牌间使用相同方法论</a:t>
            </a:r>
            <a:br/>
            <a:r>
              <a:t>横向对比趋势可参考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118872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三品牌中国区数据概况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400800" y="1645920"/>
            <a:ext cx="5029200" cy="77724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583680" y="16916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vivo.com.cn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0" y="19659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87 行总数 → 19 个有效手机页</a:t>
            </a:r>
            <a:br/>
            <a:r>
              <a:t>最高访问量仅 1,885（X300 Pro）</a:t>
            </a:r>
            <a:br/>
            <a:r>
              <a:t>样本偏少，绝对值参考为主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400800" y="2560320"/>
            <a:ext cx="5029200" cy="77724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83680" y="2606039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oppo.com/cn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80" y="28803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17 行总数 → 7 个有效手机页</a:t>
            </a:r>
            <a:br/>
            <a:r>
              <a:t>最高访问量 1,184（Find X9）</a:t>
            </a:r>
            <a:br/>
            <a:r>
              <a:t>数据基本可用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00800" y="3474720"/>
            <a:ext cx="5029200" cy="77724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83680" y="3520439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honor.com/cn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83680" y="3794759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29 行总数 → 9 个有效手机页</a:t>
            </a:r>
            <a:br/>
            <a:r>
              <a:t>最高访问量 2,832（Win）</a:t>
            </a:r>
            <a:br/>
            <a:r>
              <a:t>三品牌中样本最充足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" y="4754880"/>
            <a:ext cx="10698480" cy="73152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4846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本次分析全部使用中国区数据（Semrush 2026年2月 · 中国 · 所有设备），品牌间横向对比有效。</a:t>
            </a:r>
            <a:br/>
            <a:r>
              <a:t>⚠️ vivo 中国区样本偏少，绝对值可能偏差较大。建议用百度统计等国内工具交叉验证。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2. 三品牌加权平均停留时长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73736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0" y="1645920"/>
            <a:ext cx="7315200" cy="64008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692640" y="1691640"/>
            <a:ext cx="1371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1:17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17373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2D2D"/>
                </a:solidFill>
                <a:latin typeface="PingFang SC"/>
                <a:ea typeface="PingFang SC"/>
              </a:defRPr>
            </a:pPr>
            <a:r>
              <a:t>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10896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286000" y="3017520"/>
            <a:ext cx="6981104" cy="640080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358544" y="3063239"/>
            <a:ext cx="1371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1:13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638704" y="31089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2D2D"/>
                </a:solidFill>
                <a:latin typeface="PingFang SC"/>
                <a:ea typeface="PingFang SC"/>
              </a:defRPr>
            </a:pPr>
            <a:r>
              <a:t>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4480559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286000" y="4389120"/>
            <a:ext cx="4623893" cy="64008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001333" y="4434840"/>
            <a:ext cx="1371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0:48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81493" y="4480559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2D2D"/>
                </a:solidFill>
                <a:latin typeface="PingFang SC"/>
                <a:ea typeface="PingFang SC"/>
              </a:defRPr>
            </a:pPr>
            <a:r>
              <a:t>🥉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5669280"/>
            <a:ext cx="10698480" cy="9144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57607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计算方法：按各页面访问量加权 | 仅手机产品页 | 剔除停留&gt;5 分钟、访问量&lt;50 的异常页面</a:t>
            </a:r>
          </a:p>
          <a:p>
            <a:pPr>
              <a:spcBef>
                <a:spcPts val="400"/>
              </a:spcBef>
              <a:defRPr sz="1100" b="0">
                <a:solidFill>
                  <a:srgbClr val="666666"/>
                </a:solidFill>
                <a:latin typeface="PingFang SC"/>
              </a:defRPr>
            </a:pPr>
            <a:r>
              <a:t>有效页面数：vivo 19 页 · OPPO 7 页 · Honor 9 页 | 数据源：Semrush 2026年2月 中国区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3. 全部有效产品页停留时长排名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868680"/>
            <a:ext cx="10698480" cy="292608"/>
          </a:xfrm>
          <a:prstGeom prst="rect">
            <a:avLst/>
          </a:prstGeom>
          <a:solidFill>
            <a:srgbClr val="0D25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868680"/>
            <a:ext cx="457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排名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34440" y="868680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品牌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11680" y="868680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产品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89120" y="868680"/>
            <a:ext cx="7315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停留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12080" y="868680"/>
            <a:ext cx="8229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访问量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26480" y="868680"/>
            <a:ext cx="50292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可视化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1188720"/>
            <a:ext cx="10698480" cy="27432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1188720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34440" y="118872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11680" y="118872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honor-magic8-pro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9120" y="118872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2:21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12080" y="118872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583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1216152"/>
            <a:ext cx="4846320" cy="21945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31520" y="1481328"/>
            <a:ext cx="10698480" cy="274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1481328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34440" y="1481328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11680" y="148132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find-x9-pro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89120" y="1481328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2:19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12080" y="1481328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1,114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217920" y="1508760"/>
            <a:ext cx="4777577" cy="21945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31520" y="1773936"/>
            <a:ext cx="10698480" cy="27432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1520" y="1773936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234440" y="1773936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11680" y="1773936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s19pro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89120" y="1773936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2:12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12080" y="1773936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887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217920" y="1801368"/>
            <a:ext cx="4536980" cy="21945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31520" y="2066543"/>
            <a:ext cx="10698480" cy="274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31520" y="2066543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234440" y="2066543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011680" y="2066543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iqooneo11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389120" y="2066543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2:07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212080" y="2066543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1,340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17920" y="2093975"/>
            <a:ext cx="4365125" cy="21945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731520" y="2359152"/>
            <a:ext cx="10698480" cy="27432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31520" y="2359152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234440" y="2359152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011680" y="2359152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honor-magic8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389120" y="2359152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1:42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212080" y="2359152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962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6217920" y="2386584"/>
            <a:ext cx="3505848" cy="21945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731520" y="2651760"/>
            <a:ext cx="10698480" cy="274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731520" y="2651760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6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234440" y="265176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011680" y="265176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y300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389120" y="265176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1:37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212080" y="265176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185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6217920" y="2679192"/>
            <a:ext cx="3333993" cy="21945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731520" y="2944368"/>
            <a:ext cx="10698480" cy="27432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731520" y="2944368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7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234440" y="2944368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011680" y="294436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iqoo15edition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389120" y="2944368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1:36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212080" y="2944368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97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6217920" y="2971799"/>
            <a:ext cx="3299622" cy="21945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731520" y="3236976"/>
            <a:ext cx="10698480" cy="274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731520" y="3236976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234440" y="3236976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011680" y="3236976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honor-win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389120" y="3236976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1:31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212080" y="3236976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2,832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6217920" y="3264408"/>
            <a:ext cx="3127766" cy="21945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731520" y="3529584"/>
            <a:ext cx="10698480" cy="27432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731520" y="3529584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9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234440" y="3529584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011680" y="3529584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iqoo15ultra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389120" y="3529584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1:28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212080" y="3529584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217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6217920" y="3557016"/>
            <a:ext cx="3024653" cy="21945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731520" y="3822191"/>
            <a:ext cx="10698480" cy="274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731520" y="3822191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234440" y="3822191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011680" y="3822191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x200promini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389120" y="3822191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1:26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212080" y="3822191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256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6217920" y="3849624"/>
            <a:ext cx="2955911" cy="21945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731520" y="4114800"/>
            <a:ext cx="10698480" cy="27432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731520" y="4114800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11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234440" y="411480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2011680" y="411480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find-x9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4389120" y="411480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1:06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212080" y="411480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1,184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6217920" y="4142232"/>
            <a:ext cx="2268490" cy="21945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731520" y="4407408"/>
            <a:ext cx="10698480" cy="274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731520" y="4407408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12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234440" y="4407408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011680" y="440740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honor-power2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389120" y="4407408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1:06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5212080" y="4407408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743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6217920" y="4434840"/>
            <a:ext cx="2268490" cy="21945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731520" y="4700016"/>
            <a:ext cx="10698480" cy="27432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731520" y="4700016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13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234440" y="4700016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2011680" y="4700016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honor-gt-pro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389120" y="4700016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0:58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212080" y="4700016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551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6217920" y="4727448"/>
            <a:ext cx="1993521" cy="21945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731520" y="4992624"/>
            <a:ext cx="10698480" cy="274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731520" y="4992624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14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1234440" y="4992624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2011680" y="4992624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x100s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389120" y="4992624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0:55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5212080" y="4992624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1,392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6217920" y="5020056"/>
            <a:ext cx="1890408" cy="21945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731520" y="5285232"/>
            <a:ext cx="10698480" cy="27432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731520" y="5285232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15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234440" y="5285232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2011680" y="5285232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find-n5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4389120" y="5285232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0:41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5212080" y="5285232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238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6217920" y="5312664"/>
            <a:ext cx="1409213" cy="21945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731520" y="5577840"/>
            <a:ext cx="10698480" cy="274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TextBox 116"/>
          <p:cNvSpPr txBox="1"/>
          <p:nvPr/>
        </p:nvSpPr>
        <p:spPr>
          <a:xfrm>
            <a:off x="731520" y="5577840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16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1234440" y="55778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2011680" y="55778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find-n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4389120" y="557784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0:38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5212080" y="557784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292</a:t>
            </a:r>
          </a:p>
        </p:txBody>
      </p:sp>
      <p:sp>
        <p:nvSpPr>
          <p:cNvPr id="122" name="Rounded Rectangle 121"/>
          <p:cNvSpPr/>
          <p:nvPr/>
        </p:nvSpPr>
        <p:spPr>
          <a:xfrm>
            <a:off x="6217920" y="5605272"/>
            <a:ext cx="1306100" cy="21945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731520" y="5870448"/>
            <a:ext cx="10698480" cy="27432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731520" y="5870448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17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1234440" y="5870448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2011680" y="5870448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iqooz9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4389120" y="5870448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0:38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212080" y="5870448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181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6217920" y="5897880"/>
            <a:ext cx="1306100" cy="21945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731520" y="6163056"/>
            <a:ext cx="10698480" cy="274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TextBox 130"/>
          <p:cNvSpPr txBox="1"/>
          <p:nvPr/>
        </p:nvSpPr>
        <p:spPr>
          <a:xfrm>
            <a:off x="731520" y="6163056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18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1234440" y="6163056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2011680" y="6163056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reno15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389120" y="6163056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0:36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5212080" y="6163056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273</a:t>
            </a:r>
          </a:p>
        </p:txBody>
      </p:sp>
      <p:sp>
        <p:nvSpPr>
          <p:cNvPr id="136" name="Rounded Rectangle 135"/>
          <p:cNvSpPr/>
          <p:nvPr/>
        </p:nvSpPr>
        <p:spPr>
          <a:xfrm>
            <a:off x="6217920" y="6190488"/>
            <a:ext cx="1237358" cy="21945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4. 旗舰/主力机型停留时长对比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 honor-magic8-pro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66160" y="1115568"/>
            <a:ext cx="4572000" cy="292608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0" y="109728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2:21  (vis 583)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1097280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优秀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81328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find-x9-pro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566160" y="1499616"/>
            <a:ext cx="4507148" cy="292608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164748" y="148132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2:19  (vis 1,114)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0" y="1481328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优秀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865376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s19pro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566160" y="1883664"/>
            <a:ext cx="4280170" cy="292608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937770" y="1865376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2:12  (vis 887)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0" y="1865376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优秀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2249424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iqooneo11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566160" y="2267712"/>
            <a:ext cx="4118042" cy="292608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5642" y="2249424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2:07  (vis 1,340)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601200" y="2249424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优秀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2633472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 honor-magic8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566160" y="2651760"/>
            <a:ext cx="3307404" cy="292608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965004" y="2633472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1:42  (vis 962)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3017520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 honor-win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566160" y="3035808"/>
            <a:ext cx="2950723" cy="292608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608323" y="301752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1:31  (vis 2,832)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3401568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find-x9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566160" y="3419856"/>
            <a:ext cx="2140085" cy="292608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797685" y="340156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1:06  (vis 1,184)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3785615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 honor-power2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566160" y="3803903"/>
            <a:ext cx="2140085" cy="292608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797685" y="3785615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1:06  (vis 743)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7200" y="4169663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x100s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566160" y="4187951"/>
            <a:ext cx="1783404" cy="292608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441004" y="4169663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0:55  (vis 1,392)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7200" y="4553712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find-n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3566160" y="4571999"/>
            <a:ext cx="1232170" cy="292608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889770" y="4553712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0:38  (vis 292)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57200" y="4937760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reno15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3566160" y="4956048"/>
            <a:ext cx="1167319" cy="292608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824919" y="4937760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0:36  (vis 273)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7200" y="5321808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x300pro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3566160" y="5340096"/>
            <a:ext cx="745787" cy="292608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4403387" y="5321808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0:23  (vis 1,885)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57200" y="5705856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a6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3566160" y="5724144"/>
            <a:ext cx="421531" cy="292608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4079131" y="5705856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0:13  (vis 366)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601200" y="5705856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⚠️ 极短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200" y="6089904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 honor-500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3566160" y="6108192"/>
            <a:ext cx="421531" cy="292608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4079131" y="6089904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0:13  (vis 651)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601200" y="6089904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⚠️ 极短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57200" y="6473952"/>
            <a:ext cx="29260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1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y505g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3566160" y="6492240"/>
            <a:ext cx="194553" cy="292608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3852153" y="6473952"/>
            <a:ext cx="2286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0:06  (vis 906)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601200" y="6473952"/>
            <a:ext cx="1645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⚠️ 极短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5. vivo 重点分析（中国区）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9728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中国区有效产品页（按访问量排序）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554480"/>
            <a:ext cx="5303520" cy="274320"/>
          </a:xfrm>
          <a:prstGeom prst="rect">
            <a:avLst/>
          </a:prstGeom>
          <a:solidFill>
            <a:srgbClr val="0D25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155448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产品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51760" y="1554480"/>
            <a:ext cx="640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停留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83280" y="1554480"/>
            <a:ext cx="822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访问量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97680" y="1554480"/>
            <a:ext cx="17373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评价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1856231"/>
            <a:ext cx="5303520" cy="28346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1856231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x300pro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51760" y="1856231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0:23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83280" y="1856231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1,885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97680" y="1856231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🔴 极短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1520" y="2157984"/>
            <a:ext cx="5303520" cy="283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2960" y="2157984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x100s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51760" y="2157984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0:55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83280" y="2157984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1,392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2157984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⚠️ 偏短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2459736"/>
            <a:ext cx="5303520" cy="28346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22960" y="2459736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iqooneo11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651760" y="2459736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2:07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83280" y="2459736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1,340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97680" y="2459736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✅ 好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1520" y="2761487"/>
            <a:ext cx="5303520" cy="283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22960" y="2761487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y505g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51760" y="2761487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0:06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383280" y="2761487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906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297680" y="2761487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🔴 极短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31520" y="3063239"/>
            <a:ext cx="5303520" cy="28346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22960" y="3063239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s19pro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651760" y="3063239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2:12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383280" y="3063239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887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297680" y="3063239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✅ 好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31520" y="3364991"/>
            <a:ext cx="5303520" cy="283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22960" y="3364991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iqoo15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651760" y="3364991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0:33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383280" y="3364991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803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297680" y="3364991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⚠️ 偏短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31520" y="3666744"/>
            <a:ext cx="5303520" cy="28346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22960" y="3666744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iqooneo10proplus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651760" y="3666744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0:04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383280" y="3666744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650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297680" y="3666744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🔴 极短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31520" y="3968496"/>
            <a:ext cx="5303520" cy="283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22960" y="3968496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s30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651760" y="3968496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0:03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383280" y="3968496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630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297680" y="3968496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🔴 极短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31520" y="4270248"/>
            <a:ext cx="5303520" cy="28346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822960" y="4270248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s50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51760" y="4270248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0:20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383280" y="4270248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487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297680" y="4270248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🔴 极短</a:t>
            </a:r>
          </a:p>
        </p:txBody>
      </p:sp>
      <p:sp>
        <p:nvSpPr>
          <p:cNvPr id="55" name="Rectangle 54"/>
          <p:cNvSpPr/>
          <p:nvPr/>
        </p:nvSpPr>
        <p:spPr>
          <a:xfrm>
            <a:off x="731520" y="4572000"/>
            <a:ext cx="5303520" cy="283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822960" y="4572000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y300t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651760" y="4572000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0:17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383280" y="4572000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486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297680" y="4572000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🔴 极短</a:t>
            </a:r>
          </a:p>
        </p:txBody>
      </p:sp>
      <p:sp>
        <p:nvSpPr>
          <p:cNvPr id="60" name="Rectangle 59"/>
          <p:cNvSpPr/>
          <p:nvPr/>
        </p:nvSpPr>
        <p:spPr>
          <a:xfrm>
            <a:off x="731520" y="4873752"/>
            <a:ext cx="5303520" cy="28346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822960" y="4873752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iqooneo10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651760" y="4873752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0:03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383280" y="4873752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271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297680" y="4873752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🔴 极短</a:t>
            </a:r>
          </a:p>
        </p:txBody>
      </p:sp>
      <p:sp>
        <p:nvSpPr>
          <p:cNvPr id="65" name="Rectangle 64"/>
          <p:cNvSpPr/>
          <p:nvPr/>
        </p:nvSpPr>
        <p:spPr>
          <a:xfrm>
            <a:off x="731520" y="5175504"/>
            <a:ext cx="5303520" cy="283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822960" y="5175504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x300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651760" y="5175504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0:08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383280" y="5175504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270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297680" y="5175504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🔴 极短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31520" y="5477256"/>
            <a:ext cx="5303520" cy="28346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822960" y="5477256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x200promini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651760" y="5477256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1:26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383280" y="5477256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256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297680" y="5477256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— 尚可</a:t>
            </a:r>
          </a:p>
        </p:txBody>
      </p:sp>
      <p:sp>
        <p:nvSpPr>
          <p:cNvPr id="75" name="Rectangle 74"/>
          <p:cNvSpPr/>
          <p:nvPr/>
        </p:nvSpPr>
        <p:spPr>
          <a:xfrm>
            <a:off x="731520" y="5779008"/>
            <a:ext cx="5303520" cy="283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822960" y="5779008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iqoo15ultra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651760" y="5779008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1:28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383280" y="5779008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217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297680" y="5779008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— 尚可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31520" y="6080760"/>
            <a:ext cx="5303520" cy="28346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822960" y="6080760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y300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2651760" y="6080760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1:37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3383280" y="6080760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185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4297680" y="6080760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— 尚可</a:t>
            </a:r>
          </a:p>
        </p:txBody>
      </p:sp>
      <p:sp>
        <p:nvSpPr>
          <p:cNvPr id="85" name="Rectangle 84"/>
          <p:cNvSpPr/>
          <p:nvPr/>
        </p:nvSpPr>
        <p:spPr>
          <a:xfrm>
            <a:off x="731520" y="6382512"/>
            <a:ext cx="5303520" cy="283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822960" y="6382512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iqooz9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651760" y="6382512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0:38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3383280" y="6382512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181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4297680" y="6382512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⚠️ 偏短</a:t>
            </a:r>
          </a:p>
        </p:txBody>
      </p:sp>
      <p:sp>
        <p:nvSpPr>
          <p:cNvPr id="90" name="Rectangle 89"/>
          <p:cNvSpPr/>
          <p:nvPr/>
        </p:nvSpPr>
        <p:spPr>
          <a:xfrm>
            <a:off x="731520" y="6684264"/>
            <a:ext cx="5303520" cy="28346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822960" y="6684264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y500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2651760" y="6684264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0:29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383280" y="6684264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125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4297680" y="6684264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🔴 极短</a:t>
            </a:r>
          </a:p>
        </p:txBody>
      </p:sp>
      <p:sp>
        <p:nvSpPr>
          <p:cNvPr id="95" name="Rectangle 94"/>
          <p:cNvSpPr/>
          <p:nvPr/>
        </p:nvSpPr>
        <p:spPr>
          <a:xfrm>
            <a:off x="731520" y="6986016"/>
            <a:ext cx="5303520" cy="28346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822960" y="6986016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iqoo15edition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2651760" y="6986016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1:36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3383280" y="6986016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97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297680" y="6986016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— 尚可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731520" y="7287768"/>
            <a:ext cx="5303520" cy="28346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822960" y="7287768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xfold5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2651760" y="7287768"/>
            <a:ext cx="64008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0:02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383280" y="7287768"/>
            <a:ext cx="8229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51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4297680" y="7287768"/>
            <a:ext cx="1737360" cy="283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🔴 极短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6400800" y="109728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vivo 核心问题</a:t>
            </a:r>
          </a:p>
        </p:txBody>
      </p:sp>
      <p:sp>
        <p:nvSpPr>
          <p:cNvPr id="106" name="Rounded Rectangle 105"/>
          <p:cNvSpPr/>
          <p:nvPr/>
        </p:nvSpPr>
        <p:spPr>
          <a:xfrm>
            <a:off x="6400800" y="1645920"/>
            <a:ext cx="5029200" cy="12801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6583680" y="16916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问题 ❶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6583680" y="196596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旗舰页面访问量极低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6583680" y="228600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iQOO 15 Ultra 仅 217 次访问</a:t>
            </a:r>
            <a:br/>
            <a:r>
              <a:t>X200 Ultra 仅 0 次（中国区无样本）</a:t>
            </a:r>
            <a:br/>
            <a:r>
              <a:t>说明中国用户较少通过官网了解旗舰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6400800" y="3108960"/>
            <a:ext cx="5029200" cy="12801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6583680" y="315468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问题 ❷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6583680" y="34290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高流量页面停留偏短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583680" y="374904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X300 Pro (1,885 访问) 停留仅 23 秒</a:t>
            </a:r>
            <a:br/>
            <a:r>
              <a:t>iQOO Neo 10 (271 访问) 停留仅 3 秒</a:t>
            </a:r>
            <a:br/>
            <a:r>
              <a:t>用户「来了就走」</a:t>
            </a:r>
          </a:p>
        </p:txBody>
      </p:sp>
      <p:sp>
        <p:nvSpPr>
          <p:cNvPr id="114" name="Rounded Rectangle 113"/>
          <p:cNvSpPr/>
          <p:nvPr/>
        </p:nvSpPr>
        <p:spPr>
          <a:xfrm>
            <a:off x="6400800" y="4572000"/>
            <a:ext cx="5029200" cy="12801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TextBox 114"/>
          <p:cNvSpPr txBox="1"/>
          <p:nvPr/>
        </p:nvSpPr>
        <p:spPr>
          <a:xfrm>
            <a:off x="6583680" y="461772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问题 ❸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6583680" y="48920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中端/入门机表现优于旗舰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6583680" y="5212080"/>
            <a:ext cx="4572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iQOO Neo 11 (2:07) 和 S19 Pro (2:12)</a:t>
            </a:r>
            <a:br/>
            <a:r>
              <a:t>停留远超旗舰产品</a:t>
            </a:r>
            <a:br/>
            <a:r>
              <a:t>说明中端用户更认真研究产品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6. 访问量 × 停留时长 · 四象限分析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828800" y="3639312"/>
            <a:ext cx="8229600" cy="36576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925312" y="1371600"/>
            <a:ext cx="36576" cy="4572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0" y="3749039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高访问量 →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3749039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← 低访问量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35040" y="13716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↑ 高停留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35040" y="566928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↓ 低停留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103120" y="1645920"/>
            <a:ext cx="3566160" cy="1737360"/>
          </a:xfrm>
          <a:prstGeom prst="round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194560" y="1737360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🎯 内容好，需引流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94560" y="2103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Honor Magic 8 Pro (2:21)</a:t>
            </a:r>
            <a:br/>
            <a:r>
              <a:t>OPPO Find X9 Pro (2:19)</a:t>
            </a:r>
            <a:br/>
            <a:r>
              <a:t>vivo S19 Pro (2:12)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645920"/>
            <a:ext cx="3566160" cy="1737360"/>
          </a:xfrm>
          <a:prstGeom prst="round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09359" y="1737360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⭐ 标杆产品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59" y="2103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Honor Win (1:31 · 2,832 vis)</a:t>
            </a:r>
            <a:br/>
            <a:r>
              <a:t>OPPO Find X9 (1:06 · 1,184 vis)</a:t>
            </a:r>
            <a:br/>
            <a:r>
              <a:t>高流量+合理停留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103120" y="3931920"/>
            <a:ext cx="3566160" cy="17373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194560" y="4023359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⚠️ 低优先级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94560" y="4389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vivo 多数低访问量页面</a:t>
            </a:r>
            <a:br/>
            <a:r>
              <a:t>Honor 500 系列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3931920"/>
            <a:ext cx="3566160" cy="1737360"/>
          </a:xfrm>
          <a:prstGeom prst="round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309359" y="4023359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🔴 最需优化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09359" y="4389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vivo X300 Pro (0:23 · 1,885 vis)</a:t>
            </a:r>
            <a:br/>
            <a:r>
              <a:t>OPPO Find N5 (0:41 · 238 vis)</a:t>
            </a:r>
            <a:br/>
            <a:r>
              <a:t>vivo iQOO Neo10 (0:03 · 271 vis)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621792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💡 vivo X300 Pro 是中国区访问量最高页面但停留仅 23 秒 — 这是最值得优化的单一页面。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53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建议与下一步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64592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69164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3040" y="16916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优化 vivo X300 Pro 页面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10312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中国区访问量第一（1,885）但停留仅 23 秒</a:t>
            </a:r>
            <a:br/>
            <a:r>
              <a:t>诊断原因：加载速度？内容密度？信息层级？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17830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⏱ 优先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283464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28803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8803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交叉验证 vivo 数据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329184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Semrush 中国区样本偏少，建议用百度统计/友盟</a:t>
            </a:r>
            <a:br/>
            <a:r>
              <a:t>获取 vivo.com.cn 真实访问数据做对照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0" y="297180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⏱ 1 周内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402336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40690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63040" y="406908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对标 Honor/OPPO 旗舰页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48056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Honor Magic 8 Pro（2:21）和 OPPO Find X9 Pro（2:19）</a:t>
            </a:r>
            <a:br/>
            <a:r>
              <a:t>研究其页面结构和内容策略作为优化参考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0" y="416052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⏱ 2 周内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1520" y="521208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52578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2578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关注中端用户行为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63040" y="566928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vivo 中端产品（iQOO Neo 11 / S19 Pro）停留远超旗舰</a:t>
            </a:r>
            <a:br/>
            <a:r>
              <a:t>中端用户更认真研究产品 — 产品站应适配此行为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601200" y="534924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⏱ 持续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