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Semrush 产品站停留时长分析报告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/ OPPO / Honor 内销产品站对比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数据来源：Semrush Traffic Analytics · Top Pages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PingFang SC"/>
                <a:ea typeface="PingFang SC"/>
              </a:defRPr>
            </a:pPr>
            <a:r>
              <a:t>数据周期：2026 年 2 月  |  报告日期：2026 年 3 月 22 日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核心结论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3291840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🥇 Honor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1分32秒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停留最长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页面少但内容密度高</a:t>
            </a:r>
            <a:br/>
            <a:r>
              <a:t>Magic 系列表现突出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891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89120" y="1371600"/>
            <a:ext cx="3291840" cy="73152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🥈 OPPO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1分17秒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居中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两极分化明显</a:t>
            </a:r>
            <a:br/>
            <a:r>
              <a:t>Find X9 Pro 表现优异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20" y="1371600"/>
            <a:ext cx="3291840" cy="29260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046720" y="1371600"/>
            <a:ext cx="3291840" cy="73152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0" y="155448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🥉 vivo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0" y="210312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1分03秒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0" y="29260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加权平均停留时长 · 停留最短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0" y="3291840"/>
            <a:ext cx="292608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页面多但停留短</a:t>
            </a:r>
            <a:br/>
            <a:r>
              <a:t>X200 Ultra 仅15秒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4754880"/>
            <a:ext cx="10698480" cy="1645920"/>
          </a:xfrm>
          <a:prstGeom prst="rect">
            <a:avLst/>
          </a:prstGeom>
          <a:solidFill>
            <a:srgbClr val="FEF9E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4846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⚠️ 关键发现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530352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• OPPO Find X9 Pro（2:46）vs vivo X200 Ultra（0:15）— 同为旗舰，停留差 11 倍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vivo 有 36 个产品页（三家最多），但其中 15 个停留低于 30 秒 — 大量低效页面拖低整体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333333"/>
                </a:solidFill>
                <a:latin typeface="PingFang SC"/>
              </a:defRPr>
            </a:pPr>
            <a:r>
              <a:t>• OPPO Find N5 访问量最高（11,745）但停留仅 20 秒 — 新旗舰引流强但留客弱</a:t>
            </a:r>
          </a:p>
          <a:p>
            <a:pPr algn="l">
              <a:spcBef>
                <a:spcPts val="400"/>
              </a:spcBef>
              <a:defRPr sz="1300" b="0">
                <a:solidFill>
                  <a:srgbClr val="666666"/>
                </a:solidFill>
                <a:latin typeface="PingFang SC"/>
              </a:defRPr>
            </a:pPr>
            <a:r>
              <a:t>• 已剔除异常值：iQOO Z10 Turbo Plus（6:59）— 低流量+统计噪声导致的极端值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1. Semrush 内销数据可靠性分析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领导关切："Semrush 只能抓外销数据，内销不可靠"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Semrush Traffic Analytics 数据来源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228600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331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点击流数据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65176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浏览器插件 + VPN SDK + 移动 App SDK</a:t>
            </a:r>
            <a:br/>
            <a:r>
              <a:t>不限于 Chrome，覆盖多浏览器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329184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33756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爬虫抓取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36576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Semrush 自有爬虫抓取公开网页</a:t>
            </a:r>
            <a:br/>
            <a:r>
              <a:t>主要用于页面发现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4297680"/>
            <a:ext cx="5029200" cy="86868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43434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⬤ 机器学习推算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466344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基于样本数据建模外推</a:t>
            </a:r>
            <a:br/>
            <a:r>
              <a:t>低流量页面依赖度更高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中国内销数据可靠性评估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0" y="22860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能获取数据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83680" y="26060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190+ 国家覆盖，含中国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3063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精度低于外销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33832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中国浏览器生态特殊，样本偏少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83680" y="38404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偏 PC 端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41605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中国样本偏桌面浏览器用户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0" y="46177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横向对比有效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83680" y="4937759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三品牌同一方法论，相对排名可信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5486400"/>
            <a:ext cx="10698480" cy="91440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5778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结论：Semrush 对内销网站有数据但精度较低。三品牌使用相同方法论，品牌间横向对比仍然有效，可作为运营参考。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6492240"/>
            <a:ext cx="10698480" cy="27432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649224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注意：vivo 数据文件标注为「德国」视角，建议用「中国」重新导出验证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2. 三品牌加权平均停留时长对比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7373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86000" y="1645920"/>
            <a:ext cx="7315200" cy="64008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92640" y="16916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1:32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0" y="1737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108960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0" y="3017520"/>
            <a:ext cx="6135329" cy="64008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512769" y="3063239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1:17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792929" y="31089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4480559"/>
            <a:ext cx="13716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2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286000" y="4389120"/>
            <a:ext cx="4955458" cy="64008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32898" y="4434840"/>
            <a:ext cx="1371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1:03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13058" y="4480559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2D2D"/>
                </a:solidFill>
                <a:latin typeface="PingFang SC"/>
                <a:ea typeface="PingFang SC"/>
              </a:defRPr>
            </a:pPr>
            <a:r>
              <a:t>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5669280"/>
            <a:ext cx="10698480" cy="9144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7607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计算方法：按各页面访问量加权的平均停留时长</a:t>
            </a:r>
            <a:br/>
            <a:r>
              <a:t>数据处理：剔除配件页、参数页、访问量&lt;50 页面、停留&gt;5 分钟异常值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3. 全部产品页停留时长排名 TOP 15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914400"/>
            <a:ext cx="10698480" cy="320040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9144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排名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9144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品牌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9144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488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停留时长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0" y="9144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914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停留可视化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128016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128016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128016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77440" y="128016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488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3:50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128016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1,121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223760" y="1325880"/>
            <a:ext cx="3931920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161848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16184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161848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77440" y="161848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A6 Pro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5488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3:34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43600" y="161848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4,402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223760" y="1664208"/>
            <a:ext cx="3658395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1956815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1956815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1956815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77440" y="1956815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5488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3:27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1956815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1,824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223760" y="2002535"/>
            <a:ext cx="3538728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2295144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2295144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1600" y="2295144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377440" y="2295144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488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3:16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0" y="2295144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98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223760" y="2340863"/>
            <a:ext cx="3350679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263347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31520" y="263347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371600" y="263347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377440" y="263347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Find X9 Pro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75488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43600" y="263347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2,105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7223760" y="2679191"/>
            <a:ext cx="2837820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731520" y="2971800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1520" y="297180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371600" y="297180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77440" y="297180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75488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943600" y="297180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223760" y="3017520"/>
            <a:ext cx="2786534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731520" y="3310127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31520" y="3310127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7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371600" y="3310127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377440" y="3310127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5488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943600" y="3310127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2,251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7223760" y="3355847"/>
            <a:ext cx="2786534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731520" y="3648456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31520" y="364845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1600" y="364845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377440" y="364845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S19 Pro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75488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364845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887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223760" y="3694176"/>
            <a:ext cx="2256580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731520" y="3986783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731520" y="398678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9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371600" y="398678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377440" y="398678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8 Pro Air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75488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2:10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98678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1,648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223760" y="4032503"/>
            <a:ext cx="2222389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731520" y="4325112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731520" y="432511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371600" y="432511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377440" y="432511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 RT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475488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1:47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43600" y="432511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3,305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7223760" y="4370832"/>
            <a:ext cx="1829197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31520" y="4663440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731520" y="4663440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11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371600" y="4663440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377440" y="4663440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Win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5488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1:38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943600" y="4663440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4,822</a:t>
            </a:r>
          </a:p>
        </p:txBody>
      </p:sp>
      <p:sp>
        <p:nvSpPr>
          <p:cNvPr id="87" name="Rounded Rectangle 86"/>
          <p:cNvSpPr/>
          <p:nvPr/>
        </p:nvSpPr>
        <p:spPr>
          <a:xfrm>
            <a:off x="7223760" y="4709159"/>
            <a:ext cx="1675339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731520" y="5001768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731520" y="500176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12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371600" y="500176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377440" y="5001768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Neo 11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475488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943600" y="5001768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2,152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7223760" y="5047488"/>
            <a:ext cx="1521482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731520" y="5340096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731520" y="5340096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13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371600" y="5340096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Honor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2377440" y="5340096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Magic 6 Ultimate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475488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1:29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943600" y="5340096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457</a:t>
            </a:r>
          </a:p>
        </p:txBody>
      </p:sp>
      <p:sp>
        <p:nvSpPr>
          <p:cNvPr id="101" name="Rounded Rectangle 100"/>
          <p:cNvSpPr/>
          <p:nvPr/>
        </p:nvSpPr>
        <p:spPr>
          <a:xfrm>
            <a:off x="7223760" y="5385816"/>
            <a:ext cx="1521482" cy="228600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731520" y="5678423"/>
            <a:ext cx="106984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731520" y="5678423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14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1371600" y="5678423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ECC71"/>
                </a:solidFill>
                <a:latin typeface="PingFang SC"/>
                <a:ea typeface="PingFang SC"/>
              </a:defRPr>
            </a:pPr>
            <a:r>
              <a:t>OPPO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377440" y="5678423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Reno 15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75488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1:25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5943600" y="5678423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524</a:t>
            </a:r>
          </a:p>
        </p:txBody>
      </p:sp>
      <p:sp>
        <p:nvSpPr>
          <p:cNvPr id="108" name="Rounded Rectangle 107"/>
          <p:cNvSpPr/>
          <p:nvPr/>
        </p:nvSpPr>
        <p:spPr>
          <a:xfrm>
            <a:off x="7223760" y="5724143"/>
            <a:ext cx="1453100" cy="228600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731520" y="6016752"/>
            <a:ext cx="10698480" cy="32004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731520" y="6016752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1371600" y="6016752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vivo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2377440" y="6016752"/>
            <a:ext cx="2286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S50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75488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1:25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943600" y="6016752"/>
            <a:ext cx="10972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2,102</a:t>
            </a:r>
          </a:p>
        </p:txBody>
      </p:sp>
      <p:sp>
        <p:nvSpPr>
          <p:cNvPr id="115" name="Rounded Rectangle 114"/>
          <p:cNvSpPr/>
          <p:nvPr/>
        </p:nvSpPr>
        <p:spPr>
          <a:xfrm>
            <a:off x="7223760" y="6062472"/>
            <a:ext cx="1453100" cy="228600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4. 旗舰 / 主力机型停留时长横向对比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9728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 Pro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657600" y="1124712"/>
            <a:ext cx="502920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778240" y="109728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2:46   访问量 2,105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109728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52704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 Ultra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657600" y="1554480"/>
            <a:ext cx="493831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687350" y="152704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 访问量 6,489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0" y="152704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1956815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8 Pro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657600" y="1984247"/>
            <a:ext cx="4938310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7350" y="1956815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2:43   访问量 2,251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0" y="1956815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E7D32"/>
                </a:solidFill>
                <a:latin typeface="PingFang SC"/>
                <a:ea typeface="PingFang SC"/>
              </a:defRPr>
            </a:pPr>
            <a:r>
              <a:t>✅ 优秀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238658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Win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657600" y="2414015"/>
            <a:ext cx="2969045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718085" y="238658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1:38   访问量 4,822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281635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Pro Mini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657600" y="2843784"/>
            <a:ext cx="2090450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839490" y="281635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1:09   访问量 6,004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3246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X9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57600" y="3273551"/>
            <a:ext cx="1757190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506230" y="324612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0:58   访问量 2,264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675887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X8 Ultra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657600" y="3703320"/>
            <a:ext cx="1726893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75933" y="3675887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0:57   访问量 842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4105656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iQOO 15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3657600" y="4133088"/>
            <a:ext cx="1514819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263859" y="4105656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0:50   访问量 4,664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4535424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 Fold 5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657600" y="4562856"/>
            <a:ext cx="1151262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900302" y="4535424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0:38   访问量 5,311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4965192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Honor Magic 7 Pro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657600" y="4992624"/>
            <a:ext cx="1090669" cy="310896"/>
          </a:xfrm>
          <a:prstGeom prst="round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839709" y="4965192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0:36   访问量 4,647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394959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OPPO Find N5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3657600" y="5422392"/>
            <a:ext cx="605927" cy="310896"/>
          </a:xfrm>
          <a:prstGeom prst="round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354967" y="5394959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0:20   访问量 11,745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601200" y="5394959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31520" y="5824728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X200 Ultra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657600" y="5852160"/>
            <a:ext cx="454445" cy="310896"/>
          </a:xfrm>
          <a:prstGeom prst="round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203485" y="5824728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0:15   访问量 6,417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0" y="5824728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极短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31520" y="6400800"/>
            <a:ext cx="10698480" cy="36576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14400" y="64008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同为旗舰：OPPO Find X9 Pro（2:46）vs vivo X200 Ultra（0:15）— 停留差 11 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5. vivo 重点分析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各系列停留时长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0876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S 系列（中端）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834640" y="1481328"/>
            <a:ext cx="2743200" cy="365760"/>
          </a:xfrm>
          <a:prstGeom prst="round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669279" y="148132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9B59B6"/>
                </a:solidFill>
                <a:latin typeface="PingFang SC"/>
                <a:ea typeface="PingFang SC"/>
              </a:defRPr>
            </a:pPr>
            <a:r>
              <a:t>~1:40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1031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系列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834640" y="2075688"/>
            <a:ext cx="1783080" cy="365760"/>
          </a:xfrm>
          <a:prstGeom prst="round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09160" y="207568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3498DB"/>
                </a:solidFill>
                <a:latin typeface="PingFang SC"/>
                <a:ea typeface="PingFang SC"/>
              </a:defRPr>
            </a:pPr>
            <a:r>
              <a:t>~1:05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269748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 系列（入门）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834640" y="2670048"/>
            <a:ext cx="1234440" cy="36576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60520" y="267004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27AE60"/>
                </a:solidFill>
                <a:latin typeface="PingFang SC"/>
                <a:ea typeface="PingFang SC"/>
              </a:defRPr>
            </a:pPr>
            <a:r>
              <a:t>~0:45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329184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834640" y="3264408"/>
            <a:ext cx="1042416" cy="365760"/>
          </a:xfrm>
          <a:prstGeom prst="round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968496" y="326440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39C12"/>
                </a:solidFill>
                <a:latin typeface="PingFang SC"/>
                <a:ea typeface="PingFang SC"/>
              </a:defRPr>
            </a:pPr>
            <a:r>
              <a:t>~0:38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388620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系列（旗舰）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834640" y="3858768"/>
            <a:ext cx="822959" cy="36576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749039" y="3858768"/>
            <a:ext cx="914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~0:30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4572000"/>
            <a:ext cx="5029200" cy="457200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572000"/>
            <a:ext cx="48463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⚠️ X 系列（旗舰）停留最短 — 需重点优化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0" y="100584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vivo 重点产品表现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00800" y="1463040"/>
            <a:ext cx="5029200" cy="292608"/>
          </a:xfrm>
          <a:prstGeom prst="rect">
            <a:avLst/>
          </a:prstGeom>
          <a:solidFill>
            <a:srgbClr val="0D253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0080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产品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38160" y="1463040"/>
            <a:ext cx="64008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停留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869680" y="1463040"/>
            <a:ext cx="8229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访问量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784080" y="1463040"/>
            <a:ext cx="164592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评价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00800" y="1783080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92240" y="178308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 Ultra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138160" y="178308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2:43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869680" y="178308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6,489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84080" y="178308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双高标杆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400800" y="2130552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92240" y="213055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X200 Ultra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138160" y="213055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0:15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869680" y="213055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6,417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84080" y="213055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🔴 高流量极短停留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00800" y="2478024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492240" y="247802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Z11 Turbo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138160" y="247802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0:43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869680" y="247802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6,020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784080" y="247802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中规中矩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2825496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492240" y="2825496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X200 Pro Mini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138160" y="2825496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1:09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69680" y="2825496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6,004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84080" y="2825496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表现尚可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0" y="3172968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492240" y="3172968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Y500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38160" y="3172968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1:12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869680" y="3172968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5,829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784080" y="3172968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✅ 入门机中最好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3520440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92240" y="3520440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 Fold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138160" y="3520440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0:38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69680" y="3520440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5,311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784080" y="3520440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折叠屏停留偏短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3867912"/>
            <a:ext cx="5029200" cy="329184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92240" y="3867912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iQOO 15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138160" y="3867912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0:50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869680" y="3867912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4,664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784080" y="3867912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— 一般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4215384"/>
            <a:ext cx="5029200" cy="3291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492240" y="4215384"/>
            <a:ext cx="15544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X300 Pro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138160" y="4215384"/>
            <a:ext cx="6400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0:33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869680" y="4215384"/>
            <a:ext cx="8229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3,472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9784080" y="4215384"/>
            <a:ext cx="16459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旗舰偏短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00800" y="45720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E74C3C"/>
                </a:solidFill>
                <a:latin typeface="PingFang SC"/>
                <a:ea typeface="PingFang SC"/>
              </a:defRPr>
            </a:pPr>
            <a:r>
              <a:t>vivo 三大问题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400800" y="502920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❶ X200 Ultra 停留仅 15 秒 — 旗舰页面用户「来了就走」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00800" y="53949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❷ iQOO 系列两极分化 — 15 Ultra(2:43) vs Neo10(0:14)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400800" y="5760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❸ 35 页面中 15 个停留&lt;30 秒 — 大量低效页面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6. 访问量 × 停留时长 · 四象限分析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828800" cy="45720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828800" y="3639312"/>
            <a:ext cx="8229600" cy="36576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5925312" y="1371600"/>
            <a:ext cx="36576" cy="4572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686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高访问量 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749039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← 低访问量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35040" y="13716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↑ 高停留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35040" y="5669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↓ 低停留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03120" y="1645920"/>
            <a:ext cx="3566160" cy="1737360"/>
          </a:xfrm>
          <a:prstGeom prst="roundRect">
            <a:avLst/>
          </a:prstGeom>
          <a:solidFill>
            <a:srgbClr val="E3F2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94560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🎯 内容好，需引流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OPPO A6 Pro</a:t>
            </a:r>
            <a:br/>
            <a:r>
              <a:t>Find X9 Pro</a:t>
            </a:r>
            <a:br/>
            <a:r>
              <a:t>vivo S30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645920"/>
            <a:ext cx="3566160" cy="1737360"/>
          </a:xfrm>
          <a:prstGeom prst="round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59" y="1737360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⭐ 标杆产品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59" y="2103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iQOO 15 Ultra</a:t>
            </a:r>
            <a:br/>
            <a:r>
              <a:t>(唯一双高)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03120" y="3931920"/>
            <a:ext cx="3566160" cy="1737360"/>
          </a:xfrm>
          <a:prstGeom prst="roundRect">
            <a:avLst/>
          </a:prstGeom>
          <a:solidFill>
            <a:srgbClr val="F5F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94560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⚠️ 优先级低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94560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多数中低端页面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3931920"/>
            <a:ext cx="3566160" cy="1737360"/>
          </a:xfrm>
          <a:prstGeom prst="round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309359" y="4023359"/>
            <a:ext cx="3383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333333"/>
                </a:solidFill>
                <a:latin typeface="PingFang SC"/>
                <a:ea typeface="PingFang SC"/>
              </a:defRPr>
            </a:pPr>
            <a:r>
              <a:t>🔴 最需优化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309359" y="4389120"/>
            <a:ext cx="338328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666666"/>
                </a:solidFill>
                <a:latin typeface="PingFang SC"/>
                <a:ea typeface="PingFang SC"/>
              </a:defRPr>
            </a:pPr>
            <a:r>
              <a:t>Find N5 (OPPO)</a:t>
            </a:r>
            <a:br/>
            <a:r>
              <a:t>X200 Ultra (vivo)</a:t>
            </a:r>
            <a:br/>
            <a:r>
              <a:t>X Fold 5 (vivo)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6217920"/>
            <a:ext cx="106984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D253F"/>
                </a:solidFill>
                <a:latin typeface="PingFang SC"/>
                <a:ea typeface="PingFang SC"/>
              </a:defRPr>
            </a:pPr>
            <a:r>
              <a:t>💡 启示：高访问量 + 低停留 = 最大的优化机会。Find N5、X200 Ultra 应优先优化页面内容和互动体验。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D253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建议与下一步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828800" cy="54864"/>
          </a:xfrm>
          <a:prstGeom prst="rect">
            <a:avLst/>
          </a:prstGeom>
          <a:solidFill>
            <a:srgbClr val="4A90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64592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69164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数据验证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10312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用 Semrush 选择「中国」地区重新导出 vivo 数据，</a:t>
            </a:r>
            <a:br/>
            <a:r>
              <a:t>确认当前「德国」视角数据的偏差程度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601200" y="178308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立即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83464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288036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88036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旗舰页面诊断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329184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vivo X200 Ultra（15秒）和 OPPO Find N5（20秒）</a:t>
            </a:r>
            <a:br/>
            <a:r>
              <a:t>需重点分析跳出原因：加载速度？内容？价格？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0" y="297180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1 周内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1520" y="402336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06908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63040" y="406908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对标学习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8056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研究 Honor Magic 8 Pro（2:43）的页面设计和内容结构，</a:t>
            </a:r>
            <a:br/>
            <a:r>
              <a:t>作为旗舰产品站优化的参考标杆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601200" y="416052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31520" y="5212080"/>
            <a:ext cx="10698480" cy="1005840"/>
          </a:xfrm>
          <a:prstGeom prst="roundRect">
            <a:avLst/>
          </a:prstGeom>
          <a:solidFill>
            <a:srgbClr val="2A2A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57800"/>
            <a:ext cx="457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4A90D9"/>
                </a:solidFill>
                <a:latin typeface="PingFang SC"/>
                <a:ea typeface="PingFang SC"/>
              </a:defRPr>
            </a:pPr>
            <a: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257800"/>
            <a:ext cx="2743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PingFang SC"/>
                <a:ea typeface="PingFang SC"/>
              </a:defRPr>
            </a:pPr>
            <a:r>
              <a:t>补充外销数据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3040" y="5669280"/>
            <a:ext cx="6858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BBBBBB"/>
                </a:solidFill>
                <a:latin typeface="PingFang SC"/>
                <a:ea typeface="PingFang SC"/>
              </a:defRPr>
            </a:pPr>
            <a:r>
              <a:t>导出三品牌全球版（.com）产品站数据做内外销对比，</a:t>
            </a:r>
            <a:br/>
            <a:r>
              <a:t>验证外销产品站表现差异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601200" y="534924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E67E22"/>
                </a:solidFill>
                <a:latin typeface="PingFang SC"/>
                <a:ea typeface="PingFang SC"/>
              </a:defRPr>
            </a:pPr>
            <a:r>
              <a:t>⏱ 2 周内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